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5" r:id="rId14"/>
    <p:sldId id="268" r:id="rId15"/>
    <p:sldId id="274" r:id="rId16"/>
    <p:sldId id="305" r:id="rId17"/>
    <p:sldId id="304" r:id="rId18"/>
    <p:sldId id="266" r:id="rId19"/>
    <p:sldId id="265" r:id="rId20"/>
    <p:sldId id="276" r:id="rId21"/>
    <p:sldId id="264" r:id="rId22"/>
    <p:sldId id="277" r:id="rId23"/>
    <p:sldId id="278" r:id="rId24"/>
    <p:sldId id="279" r:id="rId25"/>
    <p:sldId id="280" r:id="rId26"/>
    <p:sldId id="281" r:id="rId27"/>
    <p:sldId id="267" r:id="rId28"/>
    <p:sldId id="288" r:id="rId29"/>
    <p:sldId id="273" r:id="rId30"/>
    <p:sldId id="283" r:id="rId31"/>
    <p:sldId id="282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7" r:id="rId44"/>
    <p:sldId id="319" r:id="rId45"/>
    <p:sldId id="320" r:id="rId46"/>
    <p:sldId id="296" r:id="rId47"/>
    <p:sldId id="302" r:id="rId48"/>
    <p:sldId id="298" r:id="rId49"/>
    <p:sldId id="321" r:id="rId50"/>
    <p:sldId id="322" r:id="rId51"/>
    <p:sldId id="323" r:id="rId52"/>
    <p:sldId id="324" r:id="rId53"/>
    <p:sldId id="299" r:id="rId54"/>
    <p:sldId id="303" r:id="rId55"/>
    <p:sldId id="306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6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09" r:id="rId74"/>
    <p:sldId id="308" r:id="rId75"/>
    <p:sldId id="325" r:id="rId76"/>
    <p:sldId id="335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151"/>
    <a:srgbClr val="8F6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62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8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79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6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33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6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45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81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0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01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32D5-770F-4456-9636-F947656A7505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6885B-55EB-40C5-9FB9-81C53E1B9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11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87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8" y="2959756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Replication of TW Total Return Index</a:t>
            </a:r>
            <a:endParaRPr lang="zh-TW" altLang="en-US" sz="4800" b="1" dirty="0">
              <a:latin typeface="+mn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3999" y="4092490"/>
            <a:ext cx="9144000" cy="1655762"/>
          </a:xfrm>
        </p:spPr>
        <p:txBody>
          <a:bodyPr/>
          <a:lstStyle/>
          <a:p>
            <a:r>
              <a:rPr lang="en-US" altLang="zh-TW" dirty="0"/>
              <a:t>Yu-</a:t>
            </a:r>
            <a:r>
              <a:rPr lang="en-US" altLang="zh-TW" dirty="0" err="1"/>
              <a:t>Ching</a:t>
            </a:r>
            <a:r>
              <a:rPr lang="en-US" altLang="zh-TW" dirty="0"/>
              <a:t> Liao, Futures Prop. Trading Div., Prop. Trading Dept.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6" y="1155508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4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latin typeface="+mn-lt"/>
              </a:rPr>
              <a:t>Linear Regression</a:t>
            </a:r>
            <a:endParaRPr lang="zh-TW" altLang="en-US" sz="4000" b="1" i="1" dirty="0">
              <a:latin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11" y="2647897"/>
            <a:ext cx="6728777" cy="3656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980507" y="1690688"/>
                <a:ext cx="6230983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507" y="1690688"/>
                <a:ext cx="6230983" cy="774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25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latin typeface="+mn-lt"/>
              </a:rPr>
              <a:t>Lasso Regression</a:t>
            </a:r>
            <a:endParaRPr lang="zh-TW" altLang="en-US" sz="4000" b="1" i="1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74CE50-894B-B85D-5040-9D76BB18CBFF}"/>
              </a:ext>
            </a:extLst>
          </p:cNvPr>
          <p:cNvGrpSpPr/>
          <p:nvPr/>
        </p:nvGrpSpPr>
        <p:grpSpPr>
          <a:xfrm>
            <a:off x="6096000" y="789661"/>
            <a:ext cx="6230983" cy="1998102"/>
            <a:chOff x="2980508" y="3095539"/>
            <a:chExt cx="6230983" cy="1998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2980508" y="3095539"/>
                  <a:ext cx="6230983" cy="774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⁡{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nary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l-GR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m:rPr>
                                <m:sty m:val="p"/>
                              </m:rPr>
                              <a:rPr lang="el-GR" altLang="zh-TW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08" y="3095539"/>
                  <a:ext cx="6230983" cy="774699"/>
                </a:xfrm>
                <a:prstGeom prst="rect">
                  <a:avLst/>
                </a:prstGeom>
                <a:blipFill>
                  <a:blip r:embed="rId2"/>
                  <a:stretch>
                    <a:fillRect t="-120968" b="-16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5512327" y="4447310"/>
                  <a:ext cx="36991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i="1" dirty="0">
                      <a:solidFill>
                        <a:srgbClr val="C00000"/>
                      </a:solidFill>
                    </a:rPr>
                    <a:t>Penalization to set features to 0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zh-TW" altLang="en-US" i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zh-TW" i="1" dirty="0">
                      <a:solidFill>
                        <a:srgbClr val="C00000"/>
                      </a:solidFill>
                    </a:rPr>
                    <a:t>Deal with </a:t>
                  </a:r>
                  <a:r>
                    <a:rPr lang="en-US" altLang="zh-TW" b="1" i="1" dirty="0">
                      <a:solidFill>
                        <a:srgbClr val="C00000"/>
                      </a:solidFill>
                    </a:rPr>
                    <a:t>Multi-collinearity</a:t>
                  </a:r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327" y="4447310"/>
                  <a:ext cx="36991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70"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線單箭頭接點 4"/>
            <p:cNvCxnSpPr/>
            <p:nvPr/>
          </p:nvCxnSpPr>
          <p:spPr>
            <a:xfrm flipV="1">
              <a:off x="7107382" y="3782292"/>
              <a:ext cx="0" cy="6650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F9E7B9C-104B-3639-B946-8E784809C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6" y="3781954"/>
            <a:ext cx="2622550" cy="2032166"/>
          </a:xfrm>
          <a:prstGeom prst="rect">
            <a:avLst/>
          </a:prstGeom>
        </p:spPr>
      </p:pic>
      <p:pic>
        <p:nvPicPr>
          <p:cNvPr id="10" name="Picture 9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D929D8AB-BDCB-9629-67FA-C73132B97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15" y="3238507"/>
            <a:ext cx="3699164" cy="2866414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1D2063B3-4FAF-A7D7-F12F-FB72C4A69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3737670"/>
            <a:ext cx="2622550" cy="2076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CFEF8-369E-ED1A-B16A-198EF9639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06" y="2307557"/>
            <a:ext cx="5283045" cy="646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8F6653-7B7C-D81F-E7FA-659A46EC680E}"/>
              </a:ext>
            </a:extLst>
          </p:cNvPr>
          <p:cNvSpPr txBox="1"/>
          <p:nvPr/>
        </p:nvSpPr>
        <p:spPr>
          <a:xfrm>
            <a:off x="0" y="5858404"/>
            <a:ext cx="34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Homoscedasticity: Passed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B0BD6-5ACA-8491-E6B7-DE9067C7BB0F}"/>
              </a:ext>
            </a:extLst>
          </p:cNvPr>
          <p:cNvSpPr txBox="1"/>
          <p:nvPr/>
        </p:nvSpPr>
        <p:spPr>
          <a:xfrm>
            <a:off x="3973629" y="5858404"/>
            <a:ext cx="185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Linearity: Passed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F665B-9762-B636-ADB8-1AEA20BB5E79}"/>
              </a:ext>
            </a:extLst>
          </p:cNvPr>
          <p:cNvSpPr txBox="1"/>
          <p:nvPr/>
        </p:nvSpPr>
        <p:spPr>
          <a:xfrm>
            <a:off x="1760153" y="2935664"/>
            <a:ext cx="34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Independency: Passed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AC4D1-4193-5A84-7640-E078D2CA5A3E}"/>
              </a:ext>
            </a:extLst>
          </p:cNvPr>
          <p:cNvSpPr txBox="1"/>
          <p:nvPr/>
        </p:nvSpPr>
        <p:spPr>
          <a:xfrm>
            <a:off x="8117048" y="6104921"/>
            <a:ext cx="376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Normality in residual: Unpassed !!!!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25CD4-884C-AAC5-70C2-F54BEAB49B71}"/>
              </a:ext>
            </a:extLst>
          </p:cNvPr>
          <p:cNvSpPr txBox="1"/>
          <p:nvPr/>
        </p:nvSpPr>
        <p:spPr>
          <a:xfrm>
            <a:off x="567918" y="1624172"/>
            <a:ext cx="312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Linear </a:t>
            </a:r>
            <a:r>
              <a:rPr lang="en-US" i="1" dirty="0" err="1"/>
              <a:t>Regr</a:t>
            </a:r>
            <a:r>
              <a:rPr lang="en-US" i="1" dirty="0"/>
              <a:t>. Assumption Check: </a:t>
            </a:r>
          </a:p>
        </p:txBody>
      </p:sp>
    </p:spTree>
    <p:extLst>
      <p:ext uri="{BB962C8B-B14F-4D97-AF65-F5344CB8AC3E}">
        <p14:creationId xmlns:p14="http://schemas.microsoft.com/office/powerpoint/2010/main" val="21382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latin typeface="+mn-lt"/>
              </a:rPr>
              <a:t>Conjugate Gradient Research</a:t>
            </a:r>
            <a:endParaRPr lang="zh-TW" altLang="en-US" sz="4000" b="1" i="1" dirty="0">
              <a:latin typeface="+mn-lt"/>
            </a:endParaRPr>
          </a:p>
        </p:txBody>
      </p:sp>
      <p:pic>
        <p:nvPicPr>
          <p:cNvPr id="1026" name="Picture 2" descr="https://upload.wikimedia.org/wikipedia/commons/thumb/b/bf/Conjugate_gradient_illustration.svg/220px-Conjugate_gradient_illustr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1938774"/>
            <a:ext cx="2453022" cy="364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799214" y="3438649"/>
                <a:ext cx="63869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Optimization Technique based on </a:t>
                </a:r>
                <a:r>
                  <a:rPr lang="en-US" altLang="zh-TW" dirty="0">
                    <a:solidFill>
                      <a:schemeClr val="accent1">
                        <a:lumMod val="75000"/>
                      </a:schemeClr>
                    </a:solidFill>
                  </a:rPr>
                  <a:t>Slope</a:t>
                </a:r>
                <a:r>
                  <a:rPr lang="en-US" altLang="zh-TW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Risk of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Local Optimum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zh-TW" dirty="0"/>
                  <a:t> </a:t>
                </a:r>
                <a:r>
                  <a:rPr lang="en-US" altLang="zh-TW" dirty="0"/>
                  <a:t>Must have suitable </a:t>
                </a:r>
                <a:r>
                  <a:rPr lang="en-US" altLang="zh-TW" dirty="0">
                    <a:solidFill>
                      <a:schemeClr val="accent6">
                        <a:lumMod val="75000"/>
                      </a:schemeClr>
                    </a:solidFill>
                  </a:rPr>
                  <a:t>Initial Condition</a:t>
                </a:r>
                <a:r>
                  <a:rPr lang="en-US" altLang="zh-TW" dirty="0"/>
                  <a:t>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14" y="3438649"/>
                <a:ext cx="6386946" cy="646331"/>
              </a:xfrm>
              <a:prstGeom prst="rect">
                <a:avLst/>
              </a:prstGeom>
              <a:blipFill>
                <a:blip r:embed="rId3"/>
                <a:stretch>
                  <a:fillRect l="-573"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8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Data Handling – Dealing with </a:t>
            </a:r>
            <a:r>
              <a:rPr lang="en-US" altLang="zh-TW" sz="4800" b="1" dirty="0" err="1">
                <a:latin typeface="+mn-lt"/>
              </a:rPr>
              <a:t>NaNs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7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3683718" y="2198363"/>
                <a:ext cx="4919956" cy="244013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1" i="1" dirty="0">
                    <a:latin typeface="Cambria Math" panose="02040503050406030204" pitchFamily="18" charset="0"/>
                  </a:rPr>
                  <a:t>let…</a:t>
                </a:r>
                <a: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</m:oMath>
                </a14:m>
                <a: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 700</a:t>
                </a:r>
                <a:b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𝒅𝒂𝒚𝒔</m:t>
                        </m:r>
                      </m:sub>
                    </m:sSub>
                  </m:oMath>
                </a14:m>
                <a:r>
                  <a:rPr lang="en-US" altLang="zh-TW" b="1" i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800 (days)</a:t>
                </a:r>
                <a:endParaRPr lang="zh-TW" altLang="en-US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83718" y="2198363"/>
                <a:ext cx="4919956" cy="2440139"/>
              </a:xfrm>
              <a:blipFill>
                <a:blip r:embed="rId2"/>
                <a:stretch>
                  <a:fillRect l="-4957" r="-620"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90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1: Get Latest </a:t>
            </a:r>
            <a:r>
              <a:rPr lang="en-US" altLang="zh-TW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700</a:t>
            </a:r>
            <a:r>
              <a:rPr lang="en-US" altLang="zh-TW" b="1" dirty="0">
                <a:latin typeface="+mn-lt"/>
              </a:rPr>
              <a:t> x </a:t>
            </a:r>
            <a:r>
              <a:rPr lang="en-US" altLang="zh-TW" b="1" i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800</a:t>
            </a:r>
            <a:r>
              <a:rPr lang="en-US" altLang="zh-TW" b="1" dirty="0">
                <a:latin typeface="+mn-lt"/>
              </a:rPr>
              <a:t> daily data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57" y="2177136"/>
            <a:ext cx="5963482" cy="2753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23018" y="3230524"/>
            <a:ext cx="40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P.S. Should have 800 rows </a:t>
            </a:r>
            <a:r>
              <a:rPr lang="en-US" altLang="zh-TW" dirty="0">
                <a:solidFill>
                  <a:srgbClr val="FF0000"/>
                </a:solidFill>
              </a:rPr>
              <a:t>after dealing with </a:t>
            </a:r>
            <a:r>
              <a:rPr lang="en-US" altLang="zh-TW" dirty="0" err="1">
                <a:solidFill>
                  <a:srgbClr val="FF0000"/>
                </a:solidFill>
              </a:rPr>
              <a:t>NaN</a:t>
            </a:r>
            <a:r>
              <a:rPr lang="en-US" altLang="zh-TW" dirty="0">
                <a:solidFill>
                  <a:srgbClr val="FF0000"/>
                </a:solidFill>
              </a:rPr>
              <a:t> values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426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Tips: How to deal with </a:t>
            </a:r>
            <a:r>
              <a:rPr lang="en-US" altLang="zh-TW" b="1" dirty="0" err="1">
                <a:latin typeface="+mn-lt"/>
              </a:rPr>
              <a:t>NaNs</a:t>
            </a:r>
            <a:r>
              <a:rPr lang="en-US" altLang="zh-TW" b="1" dirty="0">
                <a:latin typeface="+mn-lt"/>
              </a:rPr>
              <a:t>? </a:t>
            </a:r>
            <a:endParaRPr lang="zh-TW" alt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88333-10BF-78B4-040E-68828A79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7" y="1604364"/>
            <a:ext cx="10748765" cy="3649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0BDCB-35AE-02C9-7C4A-D7C18E0FCDB9}"/>
              </a:ext>
            </a:extLst>
          </p:cNvPr>
          <p:cNvSpPr txBox="1"/>
          <p:nvPr/>
        </p:nvSpPr>
        <p:spPr>
          <a:xfrm>
            <a:off x="1344384" y="5379521"/>
            <a:ext cx="95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cs typeface="Al Bayan Plain" pitchFamily="2" charset="-78"/>
              </a:rPr>
              <a:t>We can get the data with no </a:t>
            </a:r>
            <a:r>
              <a:rPr lang="en-US" sz="2800" dirty="0" err="1">
                <a:solidFill>
                  <a:srgbClr val="FF0000"/>
                </a:solidFill>
                <a:cs typeface="Al Bayan Plain" pitchFamily="2" charset="-78"/>
              </a:rPr>
              <a:t>NaNs</a:t>
            </a:r>
            <a:r>
              <a:rPr lang="en-US" sz="2800" dirty="0">
                <a:solidFill>
                  <a:srgbClr val="FF0000"/>
                </a:solidFill>
                <a:cs typeface="Al Bayan Plain" pitchFamily="2" charset="-78"/>
              </a:rPr>
              <a:t> except unlisted stocks!!!</a:t>
            </a:r>
          </a:p>
        </p:txBody>
      </p:sp>
    </p:spTree>
    <p:extLst>
      <p:ext uri="{BB962C8B-B14F-4D97-AF65-F5344CB8AC3E}">
        <p14:creationId xmlns:p14="http://schemas.microsoft.com/office/powerpoint/2010/main" val="270492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Tips: How much data we need? 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473ED-51AC-A2EE-41E7-2B09869C9D37}"/>
                  </a:ext>
                </a:extLst>
              </p:cNvPr>
              <p:cNvSpPr txBox="1"/>
              <p:nvPr/>
            </p:nvSpPr>
            <p:spPr>
              <a:xfrm>
                <a:off x="1566306" y="1833191"/>
                <a:ext cx="9059388" cy="2185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𝑻𝒓𝒂𝒊𝒏𝒊𝒏𝒈</m:t>
                      </m:r>
                      <m:r>
                        <a:rPr lang="en-US" altLang="zh-TW" sz="4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4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𝑫𝒂𝒕𝒂</m:t>
                      </m:r>
                      <m:r>
                        <a:rPr lang="en-US" altLang="zh-TW" sz="4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4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sz="4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𝒅𝒂𝒚𝒔</m:t>
                          </m:r>
                        </m:sub>
                      </m:sSub>
                    </m:oMath>
                  </m:oMathPara>
                </a14:m>
                <a:endParaRPr lang="en-US" altLang="zh-TW" sz="4400" b="1" dirty="0">
                  <a:solidFill>
                    <a:schemeClr val="accent6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44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𝑻𝒆𝒔𝒕𝒊𝒏𝒈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𝑫𝒂𝒕𝒂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𝟓𝟎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4400" b="1" i="1" smtClean="0">
                        <a:solidFill>
                          <a:srgbClr val="CF31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𝒅𝒂𝒚𝒔</m:t>
                    </m:r>
                  </m:oMath>
                </a14:m>
                <a:endParaRPr lang="en-US" altLang="zh-TW" sz="4400" b="1" dirty="0">
                  <a:solidFill>
                    <a:srgbClr val="CF315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𝑪𝒐𝒔𝒕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𝒐𝒇𝑪𝒂𝒍𝒄𝒖𝒍𝒂𝒕𝒊𝒏𝒈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𝑹𝒆𝒕𝒖𝒓𝒏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4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4400" b="1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473ED-51AC-A2EE-41E7-2B09869C9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06" y="1833191"/>
                <a:ext cx="9059388" cy="2185791"/>
              </a:xfrm>
              <a:prstGeom prst="rect">
                <a:avLst/>
              </a:prstGeom>
              <a:blipFill>
                <a:blip r:embed="rId2"/>
                <a:stretch>
                  <a:fillRect b="-9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305E06-FD55-3E1F-7037-576CF7EDF0C6}"/>
                  </a:ext>
                </a:extLst>
              </p:cNvPr>
              <p:cNvSpPr txBox="1"/>
              <p:nvPr/>
            </p:nvSpPr>
            <p:spPr>
              <a:xfrm>
                <a:off x="2127662" y="4476997"/>
                <a:ext cx="79366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𝑻𝒐𝒕𝒂𝒍𝒍𝒚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𝑫𝒂𝒕𝒂</m:t>
                      </m:r>
                    </m:oMath>
                  </m:oMathPara>
                </a14:m>
                <a:endParaRPr lang="en-US" sz="4400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305E06-FD55-3E1F-7037-576CF7ED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62" y="4476997"/>
                <a:ext cx="7936676" cy="769441"/>
              </a:xfrm>
              <a:prstGeom prst="rect">
                <a:avLst/>
              </a:prstGeom>
              <a:blipFill>
                <a:blip r:embed="rId3"/>
                <a:stretch>
                  <a:fillRect t="-161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65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2: Get Daily Return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745673" y="1498619"/>
                <a:ext cx="274519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Daily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498619"/>
                <a:ext cx="2745193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07" y="1526641"/>
            <a:ext cx="4686954" cy="6001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62" y="2653298"/>
            <a:ext cx="824027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3: Get Total Return </a:t>
            </a:r>
            <a:r>
              <a:rPr lang="en-US" altLang="zh-TW" b="1" dirty="0" err="1">
                <a:latin typeface="+mn-lt"/>
              </a:rPr>
              <a:t>Idx</a:t>
            </a:r>
            <a:r>
              <a:rPr lang="en-US" altLang="zh-TW" b="1" dirty="0">
                <a:latin typeface="+mn-lt"/>
              </a:rPr>
              <a:t>.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93424" y="1309141"/>
                <a:ext cx="5205152" cy="763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𝑅𝑒𝑡𝑢𝑟𝑛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𝑠𝑡𝑜𝑐𝑘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𝑠𝑡𝑜𝑐𝑘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24" y="1309141"/>
                <a:ext cx="5205152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571" y="2570693"/>
            <a:ext cx="8814858" cy="25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3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Problem Formulation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9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4: Deal with Unlisted Components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96" y="2419004"/>
            <a:ext cx="4252404" cy="2462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4421" y="2709949"/>
            <a:ext cx="52370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5976851" y="1197033"/>
            <a:ext cx="307570" cy="1413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3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Data Handling – Dealing with Unlisted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5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1: Deal with Unlisted Components</a:t>
            </a:r>
            <a:endParaRPr lang="zh-TW" altLang="en-US" b="1" dirty="0"/>
          </a:p>
        </p:txBody>
      </p:sp>
      <p:grpSp>
        <p:nvGrpSpPr>
          <p:cNvPr id="3" name="群組 2"/>
          <p:cNvGrpSpPr/>
          <p:nvPr/>
        </p:nvGrpSpPr>
        <p:grpSpPr>
          <a:xfrm>
            <a:off x="884833" y="2298464"/>
            <a:ext cx="4736393" cy="2851266"/>
            <a:chOff x="1488892" y="2132212"/>
            <a:chExt cx="4736393" cy="2851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488892" y="2132213"/>
                  <a:ext cx="2773680" cy="285126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𝑐𝑜𝑚𝑝𝑜𝑛𝑒𝑛𝑡𝑠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892" y="2132213"/>
                  <a:ext cx="2773680" cy="28512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3529196" y="2231111"/>
                  <a:ext cx="640080" cy="265347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6669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9196" y="2231111"/>
                  <a:ext cx="640080" cy="2653472"/>
                </a:xfrm>
                <a:prstGeom prst="rect">
                  <a:avLst/>
                </a:prstGeom>
                <a:blipFill>
                  <a:blip r:embed="rId3"/>
                  <a:stretch>
                    <a:fillRect l="-93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620928" y="2132213"/>
                  <a:ext cx="1604357" cy="285126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𝑇𝑅𝑋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928" y="2132213"/>
                  <a:ext cx="1604357" cy="28512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728350" y="2132212"/>
                  <a:ext cx="496935" cy="285126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6669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50" y="2132212"/>
                  <a:ext cx="496935" cy="28512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𝐶𝑜𝑛𝑡𝑟𝑖𝑏𝑢𝑡𝑖𝑜𝑛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835358" y="2298463"/>
            <a:ext cx="4192631" cy="2851265"/>
            <a:chOff x="1488891" y="2132213"/>
            <a:chExt cx="4192631" cy="2851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488891" y="2132213"/>
                  <a:ext cx="2724277" cy="285126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𝑐𝑜𝑚𝑝𝑜𝑛𝑒𝑛𝑡𝑠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−6669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891" y="2132213"/>
                  <a:ext cx="2724277" cy="28512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4741711" y="2132213"/>
                  <a:ext cx="939811" cy="285126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𝑇𝑅𝑋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6669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1711" y="2132213"/>
                  <a:ext cx="939811" cy="2851265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向右箭號 6"/>
          <p:cNvSpPr/>
          <p:nvPr/>
        </p:nvSpPr>
        <p:spPr>
          <a:xfrm>
            <a:off x="5908252" y="3312616"/>
            <a:ext cx="581891" cy="8229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72589" y="5149728"/>
            <a:ext cx="27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Number of Features = 800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145699" y="5195893"/>
            <a:ext cx="210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Number of Features = </a:t>
            </a:r>
            <a:r>
              <a:rPr lang="en-US" altLang="zh-TW" dirty="0">
                <a:solidFill>
                  <a:srgbClr val="FF0000"/>
                </a:solidFill>
              </a:rPr>
              <a:t>799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67932" y="5140824"/>
            <a:ext cx="197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100% of Total Contribution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9708468" y="5195894"/>
                <a:ext cx="197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(100 -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6669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)% </a:t>
                </a:r>
                <a:r>
                  <a:rPr lang="en-US" altLang="zh-TW" dirty="0"/>
                  <a:t>of Total Contribution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68" y="5195894"/>
                <a:ext cx="1975687" cy="646331"/>
              </a:xfrm>
              <a:prstGeom prst="rect">
                <a:avLst/>
              </a:prstGeom>
              <a:blipFill>
                <a:blip r:embed="rId9"/>
                <a:stretch>
                  <a:fillRect l="-2778"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94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+mn-lt"/>
              </a:rPr>
              <a:t>Step 1: Deal with Unlisted Components(cont.)</a:t>
            </a:r>
            <a:endParaRPr lang="zh-TW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𝐶𝑜𝑛𝑡𝑟𝑖𝑏𝑢𝑡𝑖𝑜𝑛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5318049" y="3295989"/>
            <a:ext cx="581891" cy="8229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07076" y="2245369"/>
            <a:ext cx="4878802" cy="3497596"/>
            <a:chOff x="6059978" y="2298463"/>
            <a:chExt cx="4878802" cy="3497596"/>
          </a:xfrm>
        </p:grpSpPr>
        <p:grpSp>
          <p:nvGrpSpPr>
            <p:cNvPr id="13" name="群組 12"/>
            <p:cNvGrpSpPr/>
            <p:nvPr/>
          </p:nvGrpSpPr>
          <p:grpSpPr>
            <a:xfrm>
              <a:off x="6059978" y="2298463"/>
              <a:ext cx="4188229" cy="2851265"/>
              <a:chOff x="713511" y="2132213"/>
              <a:chExt cx="4188229" cy="28512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713511" y="2132213"/>
                    <a:ext cx="2833255" cy="28512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−6669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511" y="2132213"/>
                    <a:ext cx="2833255" cy="28512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3961929" y="2132213"/>
                    <a:ext cx="939811" cy="2851265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𝑇𝑅𝑋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6669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929" y="2132213"/>
                    <a:ext cx="939811" cy="28512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64"/>
                    </a:stretch>
                  </a:blip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文字方塊 18"/>
            <p:cNvSpPr txBox="1"/>
            <p:nvPr/>
          </p:nvSpPr>
          <p:spPr>
            <a:xfrm>
              <a:off x="6478944" y="5149728"/>
              <a:ext cx="2103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Number of Features = 799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8963093" y="5140823"/>
                  <a:ext cx="19756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(100 -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6669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)% of Total Contribution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093" y="5140823"/>
                  <a:ext cx="1975687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462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/>
          <p:cNvGrpSpPr/>
          <p:nvPr/>
        </p:nvGrpSpPr>
        <p:grpSpPr>
          <a:xfrm>
            <a:off x="6423128" y="2236464"/>
            <a:ext cx="5254665" cy="3506500"/>
            <a:chOff x="6835359" y="2289557"/>
            <a:chExt cx="5254665" cy="3506500"/>
          </a:xfrm>
        </p:grpSpPr>
        <p:grpSp>
          <p:nvGrpSpPr>
            <p:cNvPr id="23" name="群組 22"/>
            <p:cNvGrpSpPr/>
            <p:nvPr/>
          </p:nvGrpSpPr>
          <p:grpSpPr>
            <a:xfrm>
              <a:off x="6835359" y="2289557"/>
              <a:ext cx="4965297" cy="2860171"/>
              <a:chOff x="1488892" y="2123307"/>
              <a:chExt cx="4965297" cy="28601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1488892" y="2132213"/>
                    <a:ext cx="2755790" cy="28512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−6669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6" name="矩形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892" y="2132213"/>
                    <a:ext cx="2755790" cy="28512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4618623" y="2123307"/>
                    <a:ext cx="1835566" cy="2851265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𝐹𝑎𝑡𝑡𝑒𝑛</m:t>
                          </m:r>
                        </m:oMath>
                      </m:oMathPara>
                    </a14:m>
                    <a:endParaRPr lang="en-US" altLang="zh-TW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𝑇𝑅𝑋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6669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8623" y="2123307"/>
                    <a:ext cx="1835566" cy="28512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文字方塊 23"/>
            <p:cNvSpPr txBox="1"/>
            <p:nvPr/>
          </p:nvSpPr>
          <p:spPr>
            <a:xfrm>
              <a:off x="7140249" y="5149725"/>
              <a:ext cx="2103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Number of Features = 799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0114337" y="5149726"/>
              <a:ext cx="1975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100% </a:t>
              </a:r>
              <a:r>
                <a:rPr lang="en-US" altLang="zh-TW" dirty="0"/>
                <a:t>of Total Contribution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856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2: Fit and Adjust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𝐶𝑜𝑛𝑡𝑟𝑖𝑏𝑢𝑡𝑖𝑜𝑛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16" y="1321356"/>
                <a:ext cx="474656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1163782" y="2203807"/>
            <a:ext cx="5838334" cy="3497596"/>
            <a:chOff x="1847654" y="2223649"/>
            <a:chExt cx="5838334" cy="3497596"/>
          </a:xfrm>
        </p:grpSpPr>
        <p:grpSp>
          <p:nvGrpSpPr>
            <p:cNvPr id="23" name="群組 22"/>
            <p:cNvGrpSpPr/>
            <p:nvPr/>
          </p:nvGrpSpPr>
          <p:grpSpPr>
            <a:xfrm>
              <a:off x="1847654" y="2223649"/>
              <a:ext cx="5516719" cy="2851265"/>
              <a:chOff x="-3498813" y="2057399"/>
              <a:chExt cx="5516719" cy="28512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-3498813" y="2057399"/>
                    <a:ext cx="2751513" cy="28512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−6669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6" name="矩形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98813" y="2057399"/>
                    <a:ext cx="2751513" cy="28512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182340" y="2057399"/>
                    <a:ext cx="1835566" cy="2851265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𝐹𝑎𝑡𝑡𝑒𝑛</m:t>
                          </m:r>
                        </m:oMath>
                      </m:oMathPara>
                    </a14:m>
                    <a:endParaRPr lang="en-US" altLang="zh-TW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𝑇𝑅𝑋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6669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340" y="2057399"/>
                    <a:ext cx="1835566" cy="28512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文字方塊 23"/>
            <p:cNvSpPr txBox="1"/>
            <p:nvPr/>
          </p:nvSpPr>
          <p:spPr>
            <a:xfrm>
              <a:off x="2171613" y="5074913"/>
              <a:ext cx="2103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Number of Features = 799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710301" y="5074914"/>
              <a:ext cx="1975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100% </a:t>
              </a:r>
              <a:r>
                <a:rPr lang="en-US" altLang="zh-TW" dirty="0"/>
                <a:t>of Total Contribution</a:t>
              </a:r>
              <a:endParaRPr lang="zh-TW" altLang="en-US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96774" y="3300152"/>
            <a:ext cx="112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dirty="0"/>
              <a:t>Fit</a:t>
            </a:r>
            <a:endParaRPr lang="zh-TW" altLang="en-US" sz="3200" b="1" i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722716" y="3337051"/>
            <a:ext cx="112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dirty="0"/>
              <a:t>On</a:t>
            </a:r>
            <a:endParaRPr lang="zh-TW" altLang="en-US" sz="3200" b="1" i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680501" y="3300152"/>
            <a:ext cx="159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dirty="0"/>
              <a:t>To Get</a:t>
            </a:r>
            <a:endParaRPr lang="zh-TW" altLang="en-US" sz="3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474458" y="2203807"/>
                <a:ext cx="2751513" cy="2851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𝑇𝑅𝑋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6669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458" y="2203807"/>
                <a:ext cx="2751513" cy="2851265"/>
              </a:xfrm>
              <a:prstGeom prst="rect">
                <a:avLst/>
              </a:prstGeom>
              <a:blipFill>
                <a:blip r:embed="rId5"/>
                <a:stretch>
                  <a:fillRect r="-46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9085810" y="5055071"/>
            <a:ext cx="197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100% </a:t>
            </a:r>
            <a:r>
              <a:rPr lang="en-US" altLang="zh-TW" dirty="0"/>
              <a:t>of Total Contribution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79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Step 3: Comparison</a:t>
            </a:r>
            <a:endParaRPr lang="zh-TW" altLang="en-US" b="1" dirty="0"/>
          </a:p>
        </p:txBody>
      </p:sp>
      <p:grpSp>
        <p:nvGrpSpPr>
          <p:cNvPr id="5" name="群組 4"/>
          <p:cNvGrpSpPr/>
          <p:nvPr/>
        </p:nvGrpSpPr>
        <p:grpSpPr>
          <a:xfrm>
            <a:off x="680572" y="2008783"/>
            <a:ext cx="10830856" cy="3664109"/>
            <a:chOff x="-311226" y="1991849"/>
            <a:chExt cx="10830856" cy="366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-311226" y="3224039"/>
                  <a:ext cx="30967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𝟔𝟔𝟔𝟗</m:t>
                            </m:r>
                          </m:sub>
                        </m:s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2400" b="1" i="1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1226" y="3224039"/>
                  <a:ext cx="309675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2346959" y="2029240"/>
                  <a:ext cx="2751513" cy="2851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𝑇𝑅𝑋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6669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959" y="2029240"/>
                  <a:ext cx="2751513" cy="2851265"/>
                </a:xfrm>
                <a:prstGeom prst="rect">
                  <a:avLst/>
                </a:prstGeom>
                <a:blipFill>
                  <a:blip r:embed="rId3"/>
                  <a:stretch>
                    <a:fillRect r="-4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546602" y="5009627"/>
                  <a:ext cx="19756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</a:rPr>
                    <a:t>(100 -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6669</m:t>
                          </m:r>
                        </m:sub>
                      </m:sSub>
                    </m:oMath>
                  </a14:m>
                  <a:r>
                    <a:rPr lang="en-US" altLang="zh-TW" dirty="0">
                      <a:solidFill>
                        <a:srgbClr val="FF0000"/>
                      </a:solidFill>
                    </a:rPr>
                    <a:t>)% </a:t>
                  </a:r>
                  <a:r>
                    <a:rPr lang="en-US" altLang="zh-TW" dirty="0"/>
                    <a:t>of Total Contribution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602" y="5009627"/>
                  <a:ext cx="197568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469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327138" y="3213811"/>
                  <a:ext cx="30967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𝟔𝟔𝟔𝟗</m:t>
                            </m:r>
                          </m:sub>
                        </m:s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sz="2400" b="1" i="1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138" y="3213811"/>
                  <a:ext cx="309675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758611" y="2117907"/>
                  <a:ext cx="640080" cy="265347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6669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611" y="2117907"/>
                  <a:ext cx="640080" cy="2653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字方塊 3"/>
            <p:cNvSpPr txBox="1"/>
            <p:nvPr/>
          </p:nvSpPr>
          <p:spPr>
            <a:xfrm>
              <a:off x="7645400" y="3186650"/>
              <a:ext cx="1100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/>
                <a:t>VS</a:t>
              </a:r>
              <a:endParaRPr lang="zh-TW" altLang="en-US" sz="24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8469283" y="1991849"/>
                  <a:ext cx="1604357" cy="285126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𝑇𝑅𝑋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283" y="1991849"/>
                  <a:ext cx="1604357" cy="28512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/>
            <p:cNvSpPr txBox="1"/>
            <p:nvPr/>
          </p:nvSpPr>
          <p:spPr>
            <a:xfrm>
              <a:off x="8543943" y="4880505"/>
              <a:ext cx="1975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100% </a:t>
              </a:r>
              <a:r>
                <a:rPr lang="en-US" altLang="zh-TW" dirty="0"/>
                <a:t>of Total Contribution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5703273" y="4985801"/>
                  <a:ext cx="19756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6669</m:t>
                          </m:r>
                        </m:sub>
                      </m:sSub>
                    </m:oMath>
                  </a14:m>
                  <a:r>
                    <a:rPr lang="en-US" altLang="zh-TW" dirty="0">
                      <a:solidFill>
                        <a:srgbClr val="FF0000"/>
                      </a:solidFill>
                    </a:rPr>
                    <a:t>% </a:t>
                  </a:r>
                  <a:r>
                    <a:rPr lang="en-US" altLang="zh-TW" dirty="0"/>
                    <a:t>of Total Contribution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273" y="4985801"/>
                  <a:ext cx="1975687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2469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60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Experiment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889462" y="2792441"/>
                <a:ext cx="10266218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𝒄𝒐𝒎𝒑𝒐𝒏𝒆𝒏𝒕𝒔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𝒅𝒂𝒚𝒔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𝑴𝒆𝒕𝒉𝒐𝒅𝒐𝒍𝒐𝒈𝒚</m:t>
                      </m:r>
                    </m:oMath>
                  </m:oMathPara>
                </a14:m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9462" y="2792441"/>
                <a:ext cx="10266218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84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962891" y="2141894"/>
                <a:ext cx="10266218" cy="2574212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</m:oMath>
                </a14:m>
                <a: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= [100, 300, 500, 700, 900, 963]</a:t>
                </a:r>
                <a:br>
                  <a:rPr lang="en-US" altLang="zh-TW" b="1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𝒅𝒂𝒚𝒔</m:t>
                        </m:r>
                      </m:sub>
                    </m:sSub>
                  </m:oMath>
                </a14:m>
                <a:r>
                  <a:rPr lang="en-US" altLang="zh-TW" b="1" i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=[100, 200, 300, 400, 500]</a:t>
                </a:r>
                <a:br>
                  <a:rPr lang="en-US" altLang="zh-TW" b="1" i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𝑴𝒆𝒕𝒉𝒐𝒅𝒐𝒍𝒐𝒈𝒚</m:t>
                    </m:r>
                  </m:oMath>
                </a14:m>
                <a:r>
                  <a:rPr lang="en-US" altLang="zh-TW" b="1" dirty="0">
                    <a:solidFill>
                      <a:schemeClr val="accent2">
                        <a:lumMod val="7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𝑳𝒊𝒏𝒆𝒂𝒓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𝑹𝒆𝒈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𝑳𝒂𝒔𝒔𝒐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𝑪𝑮𝑹</m:t>
                    </m:r>
                  </m:oMath>
                </a14:m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2891" y="2141894"/>
                <a:ext cx="10266218" cy="2574212"/>
              </a:xfrm>
              <a:blipFill>
                <a:blip r:embed="rId2"/>
                <a:stretch>
                  <a:fillRect l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59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Method 1: </a:t>
            </a:r>
            <a:r>
              <a:rPr lang="en-US" altLang="zh-TW" sz="4800" b="1" i="1" dirty="0">
                <a:latin typeface="+mn-lt"/>
              </a:rPr>
              <a:t>Linear Reg.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7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Problem</a:t>
            </a:r>
            <a:r>
              <a:rPr lang="en-US" altLang="zh-TW" sz="4000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Formulation</a:t>
            </a:r>
            <a:r>
              <a:rPr lang="en-US" altLang="zh-TW" sz="4000" b="1" dirty="0">
                <a:latin typeface="+mn-lt"/>
              </a:rPr>
              <a:t>: </a:t>
            </a:r>
            <a:endParaRPr lang="zh-TW" altLang="en-US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Totally 963 components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Difficulty of replication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97" y="2588311"/>
            <a:ext cx="608732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932812" y="1842728"/>
                <a:ext cx="4387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0.0045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𝑏𝑎𝑠𝑖𝑠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e>
                    </m:d>
                  </m:oMath>
                </a14:m>
                <a:endParaRPr lang="en-US" altLang="zh-TW" b="0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12" y="1842728"/>
                <a:ext cx="4387735" cy="923330"/>
              </a:xfrm>
              <a:prstGeom prst="rect">
                <a:avLst/>
              </a:prstGeom>
              <a:blipFill>
                <a:blip r:embed="rId2"/>
                <a:stretch>
                  <a:fillRect l="-1153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F7A06AB-8F4E-4C9D-04FE-34308B0F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247079"/>
            <a:ext cx="5955516" cy="5317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46E0F-C83C-3EEE-351D-FDAE1DB823C4}"/>
              </a:ext>
            </a:extLst>
          </p:cNvPr>
          <p:cNvSpPr/>
          <p:nvPr/>
        </p:nvSpPr>
        <p:spPr>
          <a:xfrm>
            <a:off x="678433" y="3408548"/>
            <a:ext cx="803661" cy="961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70618-ACF4-9E77-7C94-74E9AF64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65" y="2901474"/>
            <a:ext cx="2772431" cy="29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DF7FE-7AAE-15CA-1722-E24A51B1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3878"/>
            <a:ext cx="7772400" cy="2232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78B62-0D07-0461-F18F-B64B8C73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" y="4393170"/>
            <a:ext cx="5964382" cy="172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B1308-E1F1-4AC9-32D9-E50BC365B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393170"/>
            <a:ext cx="5964383" cy="1721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58B2C-DB7E-D059-8F62-24C4807B0DD2}"/>
              </a:ext>
            </a:extLst>
          </p:cNvPr>
          <p:cNvSpPr txBox="1"/>
          <p:nvPr/>
        </p:nvSpPr>
        <p:spPr>
          <a:xfrm>
            <a:off x="1944092" y="5998208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B013A-03A7-16A4-A14D-4D22A859398E}"/>
              </a:ext>
            </a:extLst>
          </p:cNvPr>
          <p:cNvSpPr txBox="1"/>
          <p:nvPr/>
        </p:nvSpPr>
        <p:spPr>
          <a:xfrm>
            <a:off x="7908470" y="5998208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</p:spTree>
    <p:extLst>
      <p:ext uri="{BB962C8B-B14F-4D97-AF65-F5344CB8AC3E}">
        <p14:creationId xmlns:p14="http://schemas.microsoft.com/office/powerpoint/2010/main" val="302235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Method 2: </a:t>
            </a:r>
            <a:r>
              <a:rPr lang="en-US" altLang="zh-TW" sz="4800" b="1" i="1" dirty="0">
                <a:latin typeface="+mn-lt"/>
              </a:rPr>
              <a:t>Lasso Reg.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57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3877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Best </a:t>
                </a:r>
                <a:r>
                  <a:rPr lang="el-GR" altLang="zh-TW" i="1" dirty="0"/>
                  <a:t>λ</a:t>
                </a:r>
                <a:r>
                  <a:rPr lang="en-US" altLang="zh-TW" i="1" dirty="0"/>
                  <a:t>: 10</a:t>
                </a:r>
                <a:r>
                  <a:rPr lang="en-US" altLang="zh-TW" i="1" baseline="30000" dirty="0"/>
                  <a:t>-7</a:t>
                </a:r>
              </a:p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.0044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387735" cy="1200329"/>
              </a:xfrm>
              <a:prstGeom prst="rect">
                <a:avLst/>
              </a:prstGeom>
              <a:blipFill>
                <a:blip r:embed="rId2"/>
                <a:stretch>
                  <a:fillRect l="-1153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29D06B-E69D-B4FA-F8D7-69A0CBCC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45" y="1593488"/>
            <a:ext cx="5769083" cy="51506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702184" y="3598554"/>
            <a:ext cx="803661" cy="961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290EA7-487B-AF66-15FD-3F18CB110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46" y="3154203"/>
            <a:ext cx="2654052" cy="28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0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3735C-1459-EA01-E3D9-55E9546E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2" y="4064610"/>
            <a:ext cx="5854535" cy="169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759F4-7647-BC1B-6C9E-1CD4AAA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64610"/>
            <a:ext cx="5665253" cy="1635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2252B-4C8C-3DD4-22B8-0550DEB4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90138"/>
            <a:ext cx="7772400" cy="22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Method 3: Conjugate Gradient Research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5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.0018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700</a:t>
                </a:r>
              </a:p>
              <a:p>
                <a:r>
                  <a:rPr lang="en-US" altLang="zh-TW" dirty="0"/>
                  <a:t>Number of Days: 100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blipFill>
                <a:blip r:embed="rId2"/>
                <a:stretch>
                  <a:fillRect l="-11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FC540AD-CD4B-7737-FE1C-90A141DA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9" y="1557214"/>
            <a:ext cx="5510176" cy="4966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3277271" y="1707313"/>
            <a:ext cx="803661" cy="961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AEDF6-D8A2-BAF1-428F-FAE3C70F9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78" y="2998603"/>
            <a:ext cx="2445025" cy="29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12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8EEE4-453F-F1B7-90A3-6EE92301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6" y="3742415"/>
            <a:ext cx="5716644" cy="1650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0EECE-1D3C-A580-2612-6711E7B0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2414"/>
            <a:ext cx="5716639" cy="1650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DD653-1E53-5F6D-01D5-2E4A5556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69713"/>
            <a:ext cx="7772400" cy="22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Inspection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3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Anomalies in Residuals: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305434" y="499721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305433" y="3573280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Lasso: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8296A-54DF-3501-0453-C4C9384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67" y="3193859"/>
            <a:ext cx="3907806" cy="1128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0E3C8-8F3A-13B3-87AD-D6C4C4D8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66" y="3212163"/>
            <a:ext cx="3907805" cy="1128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06CD4-4183-1C09-93F3-485E0D72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52" y="1820892"/>
            <a:ext cx="3907804" cy="1128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76511-57E7-748A-B23D-3E58D586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66" y="1820892"/>
            <a:ext cx="3907805" cy="1128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FFD68-99EF-8C79-4E05-49D35BAD0DAD}"/>
              </a:ext>
            </a:extLst>
          </p:cNvPr>
          <p:cNvSpPr txBox="1"/>
          <p:nvPr/>
        </p:nvSpPr>
        <p:spPr>
          <a:xfrm>
            <a:off x="305433" y="220031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</a:t>
            </a:r>
            <a:r>
              <a:rPr lang="en-US" dirty="0" err="1"/>
              <a:t>Regr</a:t>
            </a:r>
            <a:r>
              <a:rPr lang="en-US" dirty="0"/>
              <a:t>.: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121A7-C3A2-5088-D81D-ACF25D735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651" y="4585130"/>
            <a:ext cx="3907804" cy="11281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0A2DC9-3129-E9ED-372B-3D572A157C59}"/>
              </a:ext>
            </a:extLst>
          </p:cNvPr>
          <p:cNvSpPr/>
          <p:nvPr/>
        </p:nvSpPr>
        <p:spPr>
          <a:xfrm>
            <a:off x="6194066" y="1695868"/>
            <a:ext cx="437322" cy="4050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7947A0-B107-7A16-55C4-058FAAF0A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234" y="4585129"/>
            <a:ext cx="3897438" cy="11251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1867DB-B7CE-1C13-D1C8-174A726A6974}"/>
              </a:ext>
            </a:extLst>
          </p:cNvPr>
          <p:cNvSpPr/>
          <p:nvPr/>
        </p:nvSpPr>
        <p:spPr>
          <a:xfrm>
            <a:off x="10616316" y="1695867"/>
            <a:ext cx="437322" cy="4050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Problem</a:t>
            </a:r>
            <a:r>
              <a:rPr lang="en-US" altLang="zh-TW" b="1" dirty="0"/>
              <a:t> </a:t>
            </a:r>
            <a:r>
              <a:rPr lang="en-US" altLang="zh-TW" b="1" dirty="0">
                <a:latin typeface="+mn-lt"/>
              </a:rPr>
              <a:t>Formulation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5989" y="2600698"/>
            <a:ext cx="7460022" cy="165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b="1" dirty="0"/>
              <a:t>We are aiming to…</a:t>
            </a:r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Replicate </a:t>
            </a:r>
            <a:r>
              <a:rPr lang="en-US" altLang="zh-TW" sz="2800" dirty="0"/>
              <a:t>the index with lesser components.</a:t>
            </a:r>
          </a:p>
          <a:p>
            <a:pPr lvl="1"/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Minimize</a:t>
            </a:r>
            <a:r>
              <a:rPr lang="en-US" altLang="zh-TW" sz="2800" dirty="0"/>
              <a:t> the tracking error. 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147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Anomalies in Residuals: </a:t>
            </a:r>
            <a:endParaRPr lang="zh-TW" alt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DDDE38-0B94-F439-584E-BE745AF85356}"/>
              </a:ext>
            </a:extLst>
          </p:cNvPr>
          <p:cNvGrpSpPr/>
          <p:nvPr/>
        </p:nvGrpSpPr>
        <p:grpSpPr>
          <a:xfrm>
            <a:off x="1203960" y="1707313"/>
            <a:ext cx="9498138" cy="4050097"/>
            <a:chOff x="1203960" y="1707313"/>
            <a:chExt cx="9498138" cy="405009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1A628E-1DF6-8865-7F4A-777D8F71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5246" y="4368794"/>
              <a:ext cx="3927005" cy="1128174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64D70E-8AAB-8219-BBCF-92FBAC556DD1}"/>
                </a:ext>
              </a:extLst>
            </p:cNvPr>
            <p:cNvGrpSpPr/>
            <p:nvPr/>
          </p:nvGrpSpPr>
          <p:grpSpPr>
            <a:xfrm>
              <a:off x="1203960" y="1707313"/>
              <a:ext cx="9498138" cy="4050097"/>
              <a:chOff x="780422" y="1707313"/>
              <a:chExt cx="9498138" cy="4050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F9F7AC8-48FF-95DC-C42B-BA2D875975E0}"/>
                  </a:ext>
                </a:extLst>
              </p:cNvPr>
              <p:cNvGrpSpPr/>
              <p:nvPr/>
            </p:nvGrpSpPr>
            <p:grpSpPr>
              <a:xfrm>
                <a:off x="780422" y="1707313"/>
                <a:ext cx="6598296" cy="4050097"/>
                <a:chOff x="409178" y="1695868"/>
                <a:chExt cx="6598296" cy="40500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D735D4B-A9CE-82C0-AA62-43AFA669E9A3}"/>
                    </a:ext>
                  </a:extLst>
                </p:cNvPr>
                <p:cNvSpPr txBox="1"/>
                <p:nvPr/>
              </p:nvSpPr>
              <p:spPr>
                <a:xfrm>
                  <a:off x="409179" y="4997213"/>
                  <a:ext cx="23394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CGR: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E0E996-5E6E-CE2C-24F7-B36D8BDEF84E}"/>
                    </a:ext>
                  </a:extLst>
                </p:cNvPr>
                <p:cNvSpPr txBox="1"/>
                <p:nvPr/>
              </p:nvSpPr>
              <p:spPr>
                <a:xfrm>
                  <a:off x="409178" y="3573280"/>
                  <a:ext cx="23394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Lasso: 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3FFD68-99EF-8C79-4E05-49D35BAD0DAD}"/>
                    </a:ext>
                  </a:extLst>
                </p:cNvPr>
                <p:cNvSpPr txBox="1"/>
                <p:nvPr/>
              </p:nvSpPr>
              <p:spPr>
                <a:xfrm>
                  <a:off x="409178" y="2200313"/>
                  <a:ext cx="23394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Linear </a:t>
                  </a:r>
                  <a:r>
                    <a:rPr lang="en-US" dirty="0" err="1"/>
                    <a:t>Regr</a:t>
                  </a:r>
                  <a:r>
                    <a:rPr lang="en-US" dirty="0"/>
                    <a:t>.: 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5F166F43-A128-2108-E9CC-F5C70C3F3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0467" y="1812667"/>
                  <a:ext cx="3927006" cy="112817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9442AC3-D7F6-EE27-DCB4-7C3EAF46D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80464" y="3111404"/>
                  <a:ext cx="3927010" cy="1128175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D0A2DC9-3129-E9ED-372B-3D572A157C59}"/>
                    </a:ext>
                  </a:extLst>
                </p:cNvPr>
                <p:cNvSpPr/>
                <p:nvPr/>
              </p:nvSpPr>
              <p:spPr>
                <a:xfrm>
                  <a:off x="6194066" y="1695868"/>
                  <a:ext cx="437322" cy="405009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8" name="Picture 17" descr="A blue and orange line&#10;&#10;Description automatically generated">
                <a:extLst>
                  <a:ext uri="{FF2B5EF4-FFF2-40B4-BE49-F238E27FC236}">
                    <a16:creationId xmlns:a16="http://schemas.microsoft.com/office/drawing/2014/main" id="{24081B10-427C-11C1-DB90-60A68EF95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365" y="2063435"/>
                <a:ext cx="1489195" cy="333785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C1A881-8130-870A-B365-8204A2855D53}"/>
                  </a:ext>
                </a:extLst>
              </p:cNvPr>
              <p:cNvCxnSpPr/>
              <p:nvPr/>
            </p:nvCxnSpPr>
            <p:spPr>
              <a:xfrm>
                <a:off x="7002632" y="1707313"/>
                <a:ext cx="1786733" cy="3561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C63B69-3B3A-8D2D-9406-35AF787234B4}"/>
                  </a:ext>
                </a:extLst>
              </p:cNvPr>
              <p:cNvCxnSpPr/>
              <p:nvPr/>
            </p:nvCxnSpPr>
            <p:spPr>
              <a:xfrm flipV="1">
                <a:off x="7002632" y="5401286"/>
                <a:ext cx="1786733" cy="35612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0472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Look into TSMC, FBN and FPCC: </a:t>
            </a:r>
            <a:endParaRPr lang="zh-TW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45084-1D7B-6EFB-F066-AE30E8E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5" y="1816584"/>
            <a:ext cx="7772400" cy="2232902"/>
          </a:xfrm>
          <a:prstGeom prst="rect">
            <a:avLst/>
          </a:prstGeom>
        </p:spPr>
      </p:pic>
      <p:pic>
        <p:nvPicPr>
          <p:cNvPr id="5" name="Picture 4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1D61DF66-B75F-6D28-B52C-51B6C5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940" y="2107197"/>
            <a:ext cx="1415226" cy="31720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46538D-06AC-44ED-F91A-E9E545E43DE4}"/>
              </a:ext>
            </a:extLst>
          </p:cNvPr>
          <p:cNvSpPr/>
          <p:nvPr/>
        </p:nvSpPr>
        <p:spPr>
          <a:xfrm>
            <a:off x="7137071" y="2576775"/>
            <a:ext cx="308758" cy="7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6F028-9D01-2D68-9B2B-5D6DDD2478AF}"/>
              </a:ext>
            </a:extLst>
          </p:cNvPr>
          <p:cNvCxnSpPr>
            <a:cxnSpLocks/>
          </p:cNvCxnSpPr>
          <p:nvPr/>
        </p:nvCxnSpPr>
        <p:spPr>
          <a:xfrm flipV="1">
            <a:off x="7445829" y="2107197"/>
            <a:ext cx="1791111" cy="469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958317-154D-AC64-56FC-58C1A12DBB4A}"/>
              </a:ext>
            </a:extLst>
          </p:cNvPr>
          <p:cNvCxnSpPr>
            <a:cxnSpLocks/>
          </p:cNvCxnSpPr>
          <p:nvPr/>
        </p:nvCxnSpPr>
        <p:spPr>
          <a:xfrm>
            <a:off x="7445829" y="3289295"/>
            <a:ext cx="1791111" cy="19899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graph with red lines&#10;&#10;Description automatically generated">
            <a:extLst>
              <a:ext uri="{FF2B5EF4-FFF2-40B4-BE49-F238E27FC236}">
                <a16:creationId xmlns:a16="http://schemas.microsoft.com/office/drawing/2014/main" id="{9CBEFF94-9ED9-B4CC-D914-068D70E1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11" y="4408141"/>
            <a:ext cx="4151235" cy="15309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74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Look into Elec, BKI and NEF </a:t>
            </a:r>
            <a:r>
              <a:rPr lang="en-US" altLang="zh-TW" b="1" dirty="0" err="1">
                <a:latin typeface="+mn-lt"/>
              </a:rPr>
              <a:t>idx</a:t>
            </a:r>
            <a:r>
              <a:rPr lang="en-US" altLang="zh-TW" b="1" dirty="0">
                <a:latin typeface="+mn-lt"/>
              </a:rPr>
              <a:t>: </a:t>
            </a:r>
            <a:endParaRPr lang="zh-TW" alt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2992E6-2057-DB09-F9B7-648F0BCF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4" y="1941276"/>
            <a:ext cx="7772400" cy="2232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46538D-06AC-44ED-F91A-E9E545E43DE4}"/>
              </a:ext>
            </a:extLst>
          </p:cNvPr>
          <p:cNvSpPr/>
          <p:nvPr/>
        </p:nvSpPr>
        <p:spPr>
          <a:xfrm>
            <a:off x="7137071" y="2576775"/>
            <a:ext cx="308758" cy="7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6F028-9D01-2D68-9B2B-5D6DDD2478AF}"/>
              </a:ext>
            </a:extLst>
          </p:cNvPr>
          <p:cNvCxnSpPr>
            <a:cxnSpLocks/>
          </p:cNvCxnSpPr>
          <p:nvPr/>
        </p:nvCxnSpPr>
        <p:spPr>
          <a:xfrm flipV="1">
            <a:off x="7445829" y="2107197"/>
            <a:ext cx="1955056" cy="469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958317-154D-AC64-56FC-58C1A12DBB4A}"/>
              </a:ext>
            </a:extLst>
          </p:cNvPr>
          <p:cNvCxnSpPr>
            <a:cxnSpLocks/>
          </p:cNvCxnSpPr>
          <p:nvPr/>
        </p:nvCxnSpPr>
        <p:spPr>
          <a:xfrm>
            <a:off x="7445829" y="3289295"/>
            <a:ext cx="1955056" cy="2137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BC8D77-4226-101D-F9D3-64245D470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885" y="2084119"/>
            <a:ext cx="924508" cy="33198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11C52-725C-52DD-9646-CF430967D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48" y="4615093"/>
            <a:ext cx="4278002" cy="15777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561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Big Mistake!!! </a:t>
            </a:r>
            <a:endParaRPr lang="zh-TW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E17BB-21DD-8C87-BB73-6ECF16DCCC14}"/>
              </a:ext>
            </a:extLst>
          </p:cNvPr>
          <p:cNvSpPr txBox="1"/>
          <p:nvPr/>
        </p:nvSpPr>
        <p:spPr>
          <a:xfrm>
            <a:off x="1605445" y="2736502"/>
            <a:ext cx="8981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model: Heavily depends on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weighted stocks </a:t>
            </a:r>
            <a:r>
              <a:rPr lang="en-US" sz="2800" dirty="0"/>
              <a:t>(e.g. Elec.).</a:t>
            </a:r>
          </a:p>
          <a:p>
            <a:endParaRPr lang="en-US" sz="2800" dirty="0"/>
          </a:p>
          <a:p>
            <a:r>
              <a:rPr lang="en-US" altLang="zh-TW" sz="2800" dirty="0"/>
              <a:t>Reality</a:t>
            </a:r>
            <a:r>
              <a:rPr lang="en-US" sz="2800" dirty="0"/>
              <a:t>:  Stocks other than Elec. have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majority</a:t>
            </a:r>
            <a:r>
              <a:rPr lang="en-US" sz="2800" dirty="0"/>
              <a:t> in amount.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770611" y="4522124"/>
            <a:ext cx="921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i="1" dirty="0">
                <a:solidFill>
                  <a:srgbClr val="FF0000"/>
                </a:solidFill>
              </a:rPr>
              <a:t>Choose different way of feature selection!!!!</a:t>
            </a:r>
            <a:endParaRPr lang="zh-TW" altLang="en-US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42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Selection of Components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87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Selection Method 1: Replicate the Shape 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9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Chosen by Weight VS Chosen by Amount: </a:t>
            </a:r>
            <a:endParaRPr lang="zh-TW" alt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897D2B-7AA4-E5DC-FDBF-4351903A105F}"/>
              </a:ext>
            </a:extLst>
          </p:cNvPr>
          <p:cNvGrpSpPr/>
          <p:nvPr/>
        </p:nvGrpSpPr>
        <p:grpSpPr>
          <a:xfrm>
            <a:off x="830612" y="2056089"/>
            <a:ext cx="10555957" cy="3513437"/>
            <a:chOff x="830612" y="2056089"/>
            <a:chExt cx="10555957" cy="35134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E19533-6E6F-C071-E77E-159BBB32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07" y="2056089"/>
              <a:ext cx="4550962" cy="3513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C4185E-9473-95A1-2D94-63A26289D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12" y="2056089"/>
              <a:ext cx="4525783" cy="35134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285E00-B09E-4AD9-C061-4298B8A311F0}"/>
                    </a:ext>
                  </a:extLst>
                </p:cNvPr>
                <p:cNvSpPr txBox="1"/>
                <p:nvPr/>
              </p:nvSpPr>
              <p:spPr>
                <a:xfrm>
                  <a:off x="5457022" y="3429000"/>
                  <a:ext cx="127795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sz="44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285E00-B09E-4AD9-C061-4298B8A31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022" y="3429000"/>
                  <a:ext cx="1277955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7642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Chosen by Weight VS Chosen by Amount: </a:t>
            </a:r>
            <a:endParaRPr lang="zh-TW" alt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46E74B-6671-535A-21DD-337499B4975F}"/>
              </a:ext>
            </a:extLst>
          </p:cNvPr>
          <p:cNvGrpSpPr/>
          <p:nvPr/>
        </p:nvGrpSpPr>
        <p:grpSpPr>
          <a:xfrm>
            <a:off x="2805170" y="1445149"/>
            <a:ext cx="5850139" cy="5031101"/>
            <a:chOff x="2276343" y="1296676"/>
            <a:chExt cx="5850139" cy="5031101"/>
          </a:xfrm>
        </p:grpSpPr>
        <p:pic>
          <p:nvPicPr>
            <p:cNvPr id="3" name="Picture 2" descr="A collage of a person in a red coat&#10;&#10;Description automatically generated">
              <a:extLst>
                <a:ext uri="{FF2B5EF4-FFF2-40B4-BE49-F238E27FC236}">
                  <a16:creationId xmlns:a16="http://schemas.microsoft.com/office/drawing/2014/main" id="{F840314E-8CA4-F75A-DF2B-5263FF20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343" y="1296676"/>
              <a:ext cx="5153314" cy="50311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E1A261-8759-AE4E-322B-091E1BE5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00" y="1538717"/>
              <a:ext cx="2928588" cy="22735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E5A420-3FEF-D6D9-3DEA-D060491F2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3832438"/>
              <a:ext cx="2944882" cy="2273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52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New replication approaches! </a:t>
            </a:r>
            <a:endParaRPr lang="zh-TW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BB90E-1659-CAEF-5937-1AC10F96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6" y="1888259"/>
            <a:ext cx="4889500" cy="374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B755D-EEEC-51BD-4450-6F9BF917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6" y="1888259"/>
            <a:ext cx="5067300" cy="374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C5957-294B-A4B8-70AF-6F3FD4AF7917}"/>
              </a:ext>
            </a:extLst>
          </p:cNvPr>
          <p:cNvSpPr txBox="1"/>
          <p:nvPr/>
        </p:nvSpPr>
        <p:spPr>
          <a:xfrm>
            <a:off x="5767451" y="3207511"/>
            <a:ext cx="8273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5162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.0049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blipFill>
                <a:blip r:embed="rId2"/>
                <a:stretch>
                  <a:fillRect l="-1250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9" y="1541753"/>
            <a:ext cx="5360396" cy="4789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996022" y="3444889"/>
            <a:ext cx="757964" cy="902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129" y="2939909"/>
            <a:ext cx="2286085" cy="301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Problem</a:t>
            </a:r>
            <a:r>
              <a:rPr lang="en-US" altLang="zh-TW" b="1" dirty="0"/>
              <a:t> </a:t>
            </a:r>
            <a:r>
              <a:rPr lang="en-US" altLang="zh-TW" b="1" dirty="0">
                <a:latin typeface="+mn-lt"/>
              </a:rPr>
              <a:t>Formulation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25735" y="2356174"/>
            <a:ext cx="4740530" cy="1675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Problem to be solved: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How much components?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How much training data?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How to achieve so?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標題 1">
                <a:extLst>
                  <a:ext uri="{FF2B5EF4-FFF2-40B4-BE49-F238E27FC236}">
                    <a16:creationId xmlns:a16="http://schemas.microsoft.com/office/drawing/2014/main" id="{53EF1290-7D5F-8844-B169-C12D5A83E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891" y="4426260"/>
                <a:ext cx="1026621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𝒄𝒐𝒎𝒑𝒐𝒏𝒆𝒏𝒕𝒔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𝒅𝒂𝒚𝒔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𝑴𝒆𝒕𝒉𝒐𝒅𝒐𝒍𝒐𝒈𝒚</m:t>
                      </m:r>
                    </m:oMath>
                  </m:oMathPara>
                </a14:m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標題 1">
                <a:extLst>
                  <a:ext uri="{FF2B5EF4-FFF2-40B4-BE49-F238E27FC236}">
                    <a16:creationId xmlns:a16="http://schemas.microsoft.com/office/drawing/2014/main" id="{53EF1290-7D5F-8844-B169-C12D5A83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91" y="4426260"/>
                <a:ext cx="10266218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8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34" y="1492230"/>
            <a:ext cx="7350425" cy="2110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9" y="3808259"/>
            <a:ext cx="5584860" cy="16123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42" y="3808260"/>
            <a:ext cx="5584856" cy="16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60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(Lasso):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.004(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300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blipFill>
                <a:blip r:embed="rId2"/>
                <a:stretch>
                  <a:fillRect l="-1250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31" y="1707313"/>
            <a:ext cx="4939164" cy="4413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1777419" y="3441099"/>
            <a:ext cx="683148" cy="856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179" y="2998603"/>
            <a:ext cx="2329985" cy="30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(Lasso):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89" y="1604486"/>
            <a:ext cx="7189558" cy="20641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8" y="3962349"/>
            <a:ext cx="5520882" cy="15938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11" y="3962349"/>
            <a:ext cx="5409121" cy="15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9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(CGR):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.0014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700</a:t>
                </a:r>
              </a:p>
              <a:p>
                <a:r>
                  <a:rPr lang="en-US" altLang="zh-TW" dirty="0"/>
                  <a:t>Number of Days: 100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387735" cy="923330"/>
              </a:xfrm>
              <a:prstGeom prst="rect">
                <a:avLst/>
              </a:prstGeom>
              <a:blipFill>
                <a:blip r:embed="rId2"/>
                <a:stretch>
                  <a:fillRect l="-11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5F0C2-C30C-E072-2787-4F7798F42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2" y="2998603"/>
            <a:ext cx="2426531" cy="283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E5629-95F9-22B2-6079-4F8EA10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39" y="1509543"/>
            <a:ext cx="5563014" cy="4966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3425088" y="1599514"/>
            <a:ext cx="803661" cy="961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 (CGR):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7388B-84D0-C74E-DFB0-A3EC420B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2" y="3742414"/>
            <a:ext cx="5758775" cy="1650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A40B3-B83E-F230-6D43-33A23741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53" y="3742414"/>
            <a:ext cx="5758775" cy="166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7DB79-011B-01AB-6911-B86583D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69713"/>
            <a:ext cx="7772400" cy="22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9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Comparison: 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246543" y="2310664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CGR: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246544" y="4662537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approach CGR: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7388B-84D0-C74E-DFB0-A3EC420B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52" y="4022012"/>
            <a:ext cx="5758775" cy="165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574BA-FE61-7764-68AC-27378A91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83" y="1854805"/>
            <a:ext cx="5716644" cy="165038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C7674-813B-A0F5-E482-99152C78677E}"/>
              </a:ext>
            </a:extLst>
          </p:cNvPr>
          <p:cNvGrpSpPr/>
          <p:nvPr/>
        </p:nvGrpSpPr>
        <p:grpSpPr>
          <a:xfrm>
            <a:off x="6849752" y="2368853"/>
            <a:ext cx="4049487" cy="3107376"/>
            <a:chOff x="7540830" y="2329390"/>
            <a:chExt cx="4049487" cy="310737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998BB3-1748-6C2C-80F2-44C5591C6FDF}"/>
                </a:ext>
              </a:extLst>
            </p:cNvPr>
            <p:cNvCxnSpPr/>
            <p:nvPr/>
          </p:nvCxnSpPr>
          <p:spPr>
            <a:xfrm>
              <a:off x="7540830" y="2329390"/>
              <a:ext cx="35982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44F2A5-68EC-BA32-E805-7DF200171064}"/>
                </a:ext>
              </a:extLst>
            </p:cNvPr>
            <p:cNvCxnSpPr/>
            <p:nvPr/>
          </p:nvCxnSpPr>
          <p:spPr>
            <a:xfrm>
              <a:off x="7540830" y="3265561"/>
              <a:ext cx="35982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5447F4-C192-AE14-F6EA-7DFC6FAE2E8D}"/>
                </a:ext>
              </a:extLst>
            </p:cNvPr>
            <p:cNvCxnSpPr/>
            <p:nvPr/>
          </p:nvCxnSpPr>
          <p:spPr>
            <a:xfrm>
              <a:off x="7540830" y="4500595"/>
              <a:ext cx="35982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F4913C-52CE-072C-F5A7-8E597E79EDA8}"/>
                </a:ext>
              </a:extLst>
            </p:cNvPr>
            <p:cNvCxnSpPr/>
            <p:nvPr/>
          </p:nvCxnSpPr>
          <p:spPr>
            <a:xfrm>
              <a:off x="7540830" y="5414995"/>
              <a:ext cx="35982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9635FB-8740-07FE-36B5-90BB02499CB0}"/>
                </a:ext>
              </a:extLst>
            </p:cNvPr>
            <p:cNvCxnSpPr/>
            <p:nvPr/>
          </p:nvCxnSpPr>
          <p:spPr>
            <a:xfrm>
              <a:off x="9714016" y="2329390"/>
              <a:ext cx="0" cy="9361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28C166-A5EC-B7FE-F6DF-389A56A534F2}"/>
                </a:ext>
              </a:extLst>
            </p:cNvPr>
            <p:cNvCxnSpPr/>
            <p:nvPr/>
          </p:nvCxnSpPr>
          <p:spPr>
            <a:xfrm>
              <a:off x="9714016" y="4500595"/>
              <a:ext cx="0" cy="9361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4003B-2DAB-08D6-50B3-AC8E7FDD78D3}"/>
                </a:ext>
              </a:extLst>
            </p:cNvPr>
            <p:cNvSpPr txBox="1"/>
            <p:nvPr/>
          </p:nvSpPr>
          <p:spPr>
            <a:xfrm>
              <a:off x="9904021" y="2588821"/>
              <a:ext cx="168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Over 15 bps.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959BC-A95D-0CF4-1019-7EBCFBF2F352}"/>
                </a:ext>
              </a:extLst>
            </p:cNvPr>
            <p:cNvSpPr txBox="1"/>
            <p:nvPr/>
          </p:nvSpPr>
          <p:spPr>
            <a:xfrm>
              <a:off x="9904021" y="4753575"/>
              <a:ext cx="168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Below 12.5 bps.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672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1435502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Selection Method 2: </a:t>
            </a:r>
            <a:br>
              <a:rPr lang="en-US" altLang="zh-TW" sz="4800" b="1" dirty="0">
                <a:latin typeface="+mn-lt"/>
              </a:rPr>
            </a:br>
            <a:r>
              <a:rPr lang="en-US" altLang="zh-TW" sz="4800" b="1" dirty="0">
                <a:latin typeface="+mn-lt"/>
              </a:rPr>
              <a:t>Random Forest Feature Importance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3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241085" y="130801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Random Forest Feature Importance: </a:t>
            </a:r>
            <a:endParaRPr lang="zh-TW" altLang="en-US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A23EFF-2F76-527C-FD3C-74D7A22412F3}"/>
              </a:ext>
            </a:extLst>
          </p:cNvPr>
          <p:cNvGrpSpPr/>
          <p:nvPr/>
        </p:nvGrpSpPr>
        <p:grpSpPr>
          <a:xfrm>
            <a:off x="893561" y="1543907"/>
            <a:ext cx="10404877" cy="1506241"/>
            <a:chOff x="198304" y="1707312"/>
            <a:chExt cx="11154023" cy="17447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C9ACA7-BCE3-D893-7B94-F580A4F0C0B6}"/>
                </a:ext>
              </a:extLst>
            </p:cNvPr>
            <p:cNvSpPr txBox="1"/>
            <p:nvPr/>
          </p:nvSpPr>
          <p:spPr>
            <a:xfrm>
              <a:off x="4571622" y="2287287"/>
              <a:ext cx="886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/>
                <a:t>On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5415609-BE0F-37BC-5894-39E552BBCE86}"/>
                </a:ext>
              </a:extLst>
            </p:cNvPr>
            <p:cNvGrpSpPr/>
            <p:nvPr/>
          </p:nvGrpSpPr>
          <p:grpSpPr>
            <a:xfrm>
              <a:off x="1084606" y="1707312"/>
              <a:ext cx="5119359" cy="1744726"/>
              <a:chOff x="1488892" y="2132211"/>
              <a:chExt cx="4111717" cy="28512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8">
                    <a:extLst>
                      <a:ext uri="{FF2B5EF4-FFF2-40B4-BE49-F238E27FC236}">
                        <a16:creationId xmlns:a16="http://schemas.microsoft.com/office/drawing/2014/main" id="{E70F6F5B-766D-2524-9EDB-B0E85E6D511B}"/>
                      </a:ext>
                    </a:extLst>
                  </p:cNvPr>
                  <p:cNvSpPr/>
                  <p:nvPr/>
                </p:nvSpPr>
                <p:spPr>
                  <a:xfrm>
                    <a:off x="1488892" y="2132213"/>
                    <a:ext cx="2773680" cy="28512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" name="矩形 8">
                    <a:extLst>
                      <a:ext uri="{FF2B5EF4-FFF2-40B4-BE49-F238E27FC236}">
                        <a16:creationId xmlns:a16="http://schemas.microsoft.com/office/drawing/2014/main" id="{E70F6F5B-766D-2524-9EDB-B0E85E6D51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892" y="2132213"/>
                    <a:ext cx="2773680" cy="28512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9">
                    <a:extLst>
                      <a:ext uri="{FF2B5EF4-FFF2-40B4-BE49-F238E27FC236}">
                        <a16:creationId xmlns:a16="http://schemas.microsoft.com/office/drawing/2014/main" id="{79DB8247-B919-03B7-7226-59BC786DA608}"/>
                      </a:ext>
                    </a:extLst>
                  </p:cNvPr>
                  <p:cNvSpPr/>
                  <p:nvPr/>
                </p:nvSpPr>
                <p:spPr>
                  <a:xfrm>
                    <a:off x="3159972" y="2231111"/>
                    <a:ext cx="1009304" cy="2653472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𝑒𝑠𝑡𝑒𝑑</m:t>
                          </m:r>
                        </m:oMath>
                      </m:oMathPara>
                    </a14:m>
                    <a:endParaRPr lang="en-US" altLang="zh-TW" sz="16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oMath>
                      </m:oMathPara>
                    </a14:m>
                    <a:endParaRPr lang="en-US" altLang="zh-TW" sz="1600" b="0" dirty="0"/>
                  </a:p>
                </p:txBody>
              </p:sp>
            </mc:Choice>
            <mc:Fallback xmlns="">
              <p:sp>
                <p:nvSpPr>
                  <p:cNvPr id="7" name="矩形 9">
                    <a:extLst>
                      <a:ext uri="{FF2B5EF4-FFF2-40B4-BE49-F238E27FC236}">
                        <a16:creationId xmlns:a16="http://schemas.microsoft.com/office/drawing/2014/main" id="{79DB8247-B919-03B7-7226-59BC786DA6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972" y="2231111"/>
                    <a:ext cx="1009304" cy="26534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10">
                    <a:extLst>
                      <a:ext uri="{FF2B5EF4-FFF2-40B4-BE49-F238E27FC236}">
                        <a16:creationId xmlns:a16="http://schemas.microsoft.com/office/drawing/2014/main" id="{D41FF807-9F47-167C-18BA-C70BB517E3D6}"/>
                      </a:ext>
                    </a:extLst>
                  </p:cNvPr>
                  <p:cNvSpPr/>
                  <p:nvPr/>
                </p:nvSpPr>
                <p:spPr>
                  <a:xfrm>
                    <a:off x="5001411" y="2132211"/>
                    <a:ext cx="599198" cy="2851265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矩形 10">
                    <a:extLst>
                      <a:ext uri="{FF2B5EF4-FFF2-40B4-BE49-F238E27FC236}">
                        <a16:creationId xmlns:a16="http://schemas.microsoft.com/office/drawing/2014/main" id="{D41FF807-9F47-167C-18BA-C70BB517E3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1411" y="2132211"/>
                    <a:ext cx="599198" cy="28512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3B0351-6A59-A767-3AF3-8F01887C95E4}"/>
                </a:ext>
              </a:extLst>
            </p:cNvPr>
            <p:cNvSpPr txBox="1"/>
            <p:nvPr/>
          </p:nvSpPr>
          <p:spPr>
            <a:xfrm>
              <a:off x="198304" y="2287287"/>
              <a:ext cx="886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/>
                <a:t>Fit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5E52447-E632-AE12-B5F1-D3AC04167FBC}"/>
                </a:ext>
              </a:extLst>
            </p:cNvPr>
            <p:cNvSpPr/>
            <p:nvPr/>
          </p:nvSpPr>
          <p:spPr>
            <a:xfrm>
              <a:off x="6863901" y="2299609"/>
              <a:ext cx="577942" cy="5601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C6D363-C071-5410-8746-A191FC468418}"/>
                </a:ext>
              </a:extLst>
            </p:cNvPr>
            <p:cNvSpPr txBox="1"/>
            <p:nvPr/>
          </p:nvSpPr>
          <p:spPr>
            <a:xfrm>
              <a:off x="7898913" y="2071842"/>
              <a:ext cx="34534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i="1" dirty="0" err="1"/>
                <a:t>MSE</a:t>
              </a:r>
              <a:r>
                <a:rPr lang="en-US" sz="6000" b="1" i="1" baseline="-25000" dirty="0" err="1"/>
                <a:t>original</a:t>
              </a:r>
              <a:endParaRPr lang="en-US" sz="6000" b="1" i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E0865A-3580-44CF-5450-4999116D620B}"/>
              </a:ext>
            </a:extLst>
          </p:cNvPr>
          <p:cNvGrpSpPr/>
          <p:nvPr/>
        </p:nvGrpSpPr>
        <p:grpSpPr>
          <a:xfrm>
            <a:off x="893561" y="3522214"/>
            <a:ext cx="10404877" cy="1506240"/>
            <a:chOff x="198304" y="1707312"/>
            <a:chExt cx="11154023" cy="17447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11F493-3ED2-4A75-E9FA-02A5350956AA}"/>
                </a:ext>
              </a:extLst>
            </p:cNvPr>
            <p:cNvSpPr txBox="1"/>
            <p:nvPr/>
          </p:nvSpPr>
          <p:spPr>
            <a:xfrm>
              <a:off x="4571622" y="2287287"/>
              <a:ext cx="886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/>
                <a:t>On</a:t>
              </a:r>
            </a:p>
          </p:txBody>
        </p:sp>
        <p:grpSp>
          <p:nvGrpSpPr>
            <p:cNvPr id="30" name="群組 2">
              <a:extLst>
                <a:ext uri="{FF2B5EF4-FFF2-40B4-BE49-F238E27FC236}">
                  <a16:creationId xmlns:a16="http://schemas.microsoft.com/office/drawing/2014/main" id="{254BBEE9-A6BE-220F-D813-09EE28683D7B}"/>
                </a:ext>
              </a:extLst>
            </p:cNvPr>
            <p:cNvGrpSpPr/>
            <p:nvPr/>
          </p:nvGrpSpPr>
          <p:grpSpPr>
            <a:xfrm>
              <a:off x="1084606" y="1707312"/>
              <a:ext cx="5119359" cy="1744725"/>
              <a:chOff x="1488892" y="2132211"/>
              <a:chExt cx="4111717" cy="28512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8">
                    <a:extLst>
                      <a:ext uri="{FF2B5EF4-FFF2-40B4-BE49-F238E27FC236}">
                        <a16:creationId xmlns:a16="http://schemas.microsoft.com/office/drawing/2014/main" id="{7B59D046-B077-839E-E0B6-120488FDE5B6}"/>
                      </a:ext>
                    </a:extLst>
                  </p:cNvPr>
                  <p:cNvSpPr/>
                  <p:nvPr/>
                </p:nvSpPr>
                <p:spPr>
                  <a:xfrm>
                    <a:off x="1488892" y="2132212"/>
                    <a:ext cx="2773680" cy="28512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4" name="矩形 8">
                    <a:extLst>
                      <a:ext uri="{FF2B5EF4-FFF2-40B4-BE49-F238E27FC236}">
                        <a16:creationId xmlns:a16="http://schemas.microsoft.com/office/drawing/2014/main" id="{7B59D046-B077-839E-E0B6-120488FDE5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892" y="2132212"/>
                    <a:ext cx="2773680" cy="28512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9">
                    <a:extLst>
                      <a:ext uri="{FF2B5EF4-FFF2-40B4-BE49-F238E27FC236}">
                        <a16:creationId xmlns:a16="http://schemas.microsoft.com/office/drawing/2014/main" id="{596815C1-186D-C4DD-A3BC-717EF7C0EB3B}"/>
                      </a:ext>
                    </a:extLst>
                  </p:cNvPr>
                  <p:cNvSpPr/>
                  <p:nvPr/>
                </p:nvSpPr>
                <p:spPr>
                  <a:xfrm>
                    <a:off x="3159972" y="2231111"/>
                    <a:ext cx="1009304" cy="265347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𝑀𝑒𝑠𝑠𝑒𝑑</m:t>
                          </m:r>
                        </m:oMath>
                      </m:oMathPara>
                    </a14:m>
                    <a:endParaRPr lang="en-US" altLang="zh-TW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𝑒𝑠𝑡𝑒𝑑</m:t>
                          </m:r>
                        </m:oMath>
                      </m:oMathPara>
                    </a14:m>
                    <a:endParaRPr lang="en-US" altLang="zh-TW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oMath>
                      </m:oMathPara>
                    </a14:m>
                    <a:endParaRPr lang="en-US" altLang="zh-TW" sz="16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矩形 9">
                    <a:extLst>
                      <a:ext uri="{FF2B5EF4-FFF2-40B4-BE49-F238E27FC236}">
                        <a16:creationId xmlns:a16="http://schemas.microsoft.com/office/drawing/2014/main" id="{596815C1-186D-C4DD-A3BC-717EF7C0E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972" y="2231111"/>
                    <a:ext cx="1009304" cy="26534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10">
                    <a:extLst>
                      <a:ext uri="{FF2B5EF4-FFF2-40B4-BE49-F238E27FC236}">
                        <a16:creationId xmlns:a16="http://schemas.microsoft.com/office/drawing/2014/main" id="{2E7BBE5A-1E26-4B0D-6584-D5C17D2D3BE9}"/>
                      </a:ext>
                    </a:extLst>
                  </p:cNvPr>
                  <p:cNvSpPr/>
                  <p:nvPr/>
                </p:nvSpPr>
                <p:spPr>
                  <a:xfrm>
                    <a:off x="5001411" y="2132211"/>
                    <a:ext cx="599198" cy="2851265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6" name="矩形 10">
                    <a:extLst>
                      <a:ext uri="{FF2B5EF4-FFF2-40B4-BE49-F238E27FC236}">
                        <a16:creationId xmlns:a16="http://schemas.microsoft.com/office/drawing/2014/main" id="{2E7BBE5A-1E26-4B0D-6584-D5C17D2D3B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1411" y="2132211"/>
                    <a:ext cx="599198" cy="28512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ED3F3E-92E3-653B-65E4-8D2A6D90ADEF}"/>
                </a:ext>
              </a:extLst>
            </p:cNvPr>
            <p:cNvSpPr txBox="1"/>
            <p:nvPr/>
          </p:nvSpPr>
          <p:spPr>
            <a:xfrm>
              <a:off x="198304" y="2287287"/>
              <a:ext cx="886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/>
                <a:t>Fit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8363EB0-AB43-3705-15B6-AE1C3E04081B}"/>
                </a:ext>
              </a:extLst>
            </p:cNvPr>
            <p:cNvSpPr/>
            <p:nvPr/>
          </p:nvSpPr>
          <p:spPr>
            <a:xfrm>
              <a:off x="6863901" y="2299609"/>
              <a:ext cx="577942" cy="5601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D5B3AB-7878-A480-DD39-87CE30EF5612}"/>
                </a:ext>
              </a:extLst>
            </p:cNvPr>
            <p:cNvSpPr txBox="1"/>
            <p:nvPr/>
          </p:nvSpPr>
          <p:spPr>
            <a:xfrm>
              <a:off x="7898913" y="2071842"/>
              <a:ext cx="34534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i="1" dirty="0" err="1"/>
                <a:t>MSE</a:t>
              </a:r>
              <a:r>
                <a:rPr lang="en-US" sz="6000" b="1" i="1" baseline="-25000" dirty="0" err="1"/>
                <a:t>messed</a:t>
              </a:r>
              <a:endParaRPr lang="en-US" sz="6000" b="1" i="1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D974C56-444F-9761-F085-F64F68C443EB}"/>
              </a:ext>
            </a:extLst>
          </p:cNvPr>
          <p:cNvSpPr txBox="1"/>
          <p:nvPr/>
        </p:nvSpPr>
        <p:spPr>
          <a:xfrm>
            <a:off x="1077005" y="5526345"/>
            <a:ext cx="1083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Importance = </a:t>
            </a:r>
            <a:r>
              <a:rPr lang="en-US" sz="5400" b="1" i="1" dirty="0" err="1">
                <a:solidFill>
                  <a:srgbClr val="FF0000"/>
                </a:solidFill>
              </a:rPr>
              <a:t>MSE</a:t>
            </a:r>
            <a:r>
              <a:rPr lang="en-US" sz="5400" b="1" i="1" baseline="-25000" dirty="0" err="1">
                <a:solidFill>
                  <a:srgbClr val="FF0000"/>
                </a:solidFill>
              </a:rPr>
              <a:t>messed</a:t>
            </a:r>
            <a:r>
              <a:rPr lang="en-US" sz="5400" b="1" i="1" dirty="0">
                <a:solidFill>
                  <a:srgbClr val="FF0000"/>
                </a:solidFill>
              </a:rPr>
              <a:t> - </a:t>
            </a:r>
            <a:r>
              <a:rPr lang="en-US" sz="5400" b="1" i="1" dirty="0" err="1">
                <a:solidFill>
                  <a:srgbClr val="FF0000"/>
                </a:solidFill>
              </a:rPr>
              <a:t>MSE</a:t>
            </a:r>
            <a:r>
              <a:rPr lang="en-US" sz="5400" b="1" i="1" baseline="-25000" dirty="0" err="1">
                <a:solidFill>
                  <a:srgbClr val="FF0000"/>
                </a:solidFill>
              </a:rPr>
              <a:t>original</a:t>
            </a:r>
            <a:endParaRPr lang="en-US" sz="5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12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241085" y="130801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Importance of Components: </a:t>
            </a:r>
            <a:endParaRPr lang="zh-TW" altLang="en-US" b="1" dirty="0"/>
          </a:p>
        </p:txBody>
      </p:sp>
      <p:pic>
        <p:nvPicPr>
          <p:cNvPr id="4" name="Picture 3" descr="A screenshot of a table with numbers&#10;&#10;Description automatically generated">
            <a:extLst>
              <a:ext uri="{FF2B5EF4-FFF2-40B4-BE49-F238E27FC236}">
                <a16:creationId xmlns:a16="http://schemas.microsoft.com/office/drawing/2014/main" id="{E47E705C-B9C5-C8C1-00FC-2ECB38B0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4" y="1456364"/>
            <a:ext cx="4655132" cy="44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12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.00056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141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95" y="1568282"/>
            <a:ext cx="4880956" cy="4361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1261829" y="3291202"/>
            <a:ext cx="699976" cy="831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24" y="2814623"/>
            <a:ext cx="2119831" cy="26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6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Dataset Overview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20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336408" y="323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27" y="1341130"/>
            <a:ext cx="7432146" cy="21338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" y="3726311"/>
            <a:ext cx="5502621" cy="15974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95" y="3732864"/>
            <a:ext cx="5487804" cy="15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4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(Lasso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.00059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300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141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8" y="1438275"/>
            <a:ext cx="5619044" cy="5020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754752" y="3415893"/>
            <a:ext cx="774790" cy="964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87" y="2630643"/>
            <a:ext cx="2194903" cy="28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11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(Lasso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73" y="1501477"/>
            <a:ext cx="6534679" cy="1876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0" y="3732864"/>
            <a:ext cx="5049337" cy="14658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70" y="3695897"/>
            <a:ext cx="5205454" cy="15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56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(CGR):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900</a:t>
                </a:r>
              </a:p>
              <a:p>
                <a:r>
                  <a:rPr lang="en-US" altLang="zh-TW" dirty="0"/>
                  <a:t>Number of Days: 100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0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5" y="1620364"/>
            <a:ext cx="5463167" cy="48549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3894847" y="1765502"/>
            <a:ext cx="67936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70" y="2688832"/>
            <a:ext cx="2429737" cy="30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81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(CGR):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28" y="1509217"/>
            <a:ext cx="6791229" cy="19498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47" y="3823259"/>
            <a:ext cx="5287593" cy="152651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99" y="3802463"/>
            <a:ext cx="5287596" cy="15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80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1435502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Selection Method 3: </a:t>
            </a:r>
            <a:br>
              <a:rPr lang="en-US" altLang="zh-TW" sz="4800" b="1" dirty="0">
                <a:latin typeface="+mn-lt"/>
              </a:rPr>
            </a:br>
            <a:r>
              <a:rPr lang="en-US" altLang="zh-TW" sz="4800" b="1" dirty="0">
                <a:latin typeface="+mn-lt"/>
              </a:rPr>
              <a:t>Feature Importance with Shape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8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241085" y="130801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Importance of Components of each Division: </a:t>
            </a:r>
            <a:endParaRPr lang="zh-TW" alt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4751F8-C12B-7EB8-641D-669277E0A5D8}"/>
              </a:ext>
            </a:extLst>
          </p:cNvPr>
          <p:cNvGrpSpPr/>
          <p:nvPr/>
        </p:nvGrpSpPr>
        <p:grpSpPr>
          <a:xfrm>
            <a:off x="506206" y="2533515"/>
            <a:ext cx="11179588" cy="2037049"/>
            <a:chOff x="853499" y="1960638"/>
            <a:chExt cx="11179588" cy="203704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4C8D621-50EB-6D65-F7B9-110CF7C3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99" y="1960638"/>
              <a:ext cx="3236955" cy="2037049"/>
            </a:xfrm>
            <a:prstGeom prst="rect">
              <a:avLst/>
            </a:prstGeom>
          </p:spPr>
        </p:pic>
        <p:pic>
          <p:nvPicPr>
            <p:cNvPr id="6" name="Picture 5" descr="A screenshot of a screen&#10;&#10;Description automatically generated">
              <a:extLst>
                <a:ext uri="{FF2B5EF4-FFF2-40B4-BE49-F238E27FC236}">
                  <a16:creationId xmlns:a16="http://schemas.microsoft.com/office/drawing/2014/main" id="{0AEA1859-B61A-3177-323C-3ADB8F5EF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877" y="1960639"/>
              <a:ext cx="3236953" cy="2037048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3C74317-CF15-1468-5176-61EAC49B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086" y="1960639"/>
              <a:ext cx="3516001" cy="20370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84D606-D83A-11B7-D916-AE03BF5F836B}"/>
              </a:ext>
            </a:extLst>
          </p:cNvPr>
          <p:cNvSpPr txBox="1"/>
          <p:nvPr/>
        </p:nvSpPr>
        <p:spPr>
          <a:xfrm>
            <a:off x="738130" y="4770304"/>
            <a:ext cx="300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Elec. Importance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6DB8B-959E-4CAE-271B-CB72238606D1}"/>
              </a:ext>
            </a:extLst>
          </p:cNvPr>
          <p:cNvSpPr txBox="1"/>
          <p:nvPr/>
        </p:nvSpPr>
        <p:spPr>
          <a:xfrm>
            <a:off x="4477544" y="4770304"/>
            <a:ext cx="300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BKI. Importance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6D198-C3F1-79F5-9725-F2B30B60D892}"/>
              </a:ext>
            </a:extLst>
          </p:cNvPr>
          <p:cNvSpPr txBox="1"/>
          <p:nvPr/>
        </p:nvSpPr>
        <p:spPr>
          <a:xfrm>
            <a:off x="8425277" y="4770304"/>
            <a:ext cx="300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NEF. Importance</a:t>
            </a:r>
          </a:p>
        </p:txBody>
      </p:sp>
    </p:spTree>
    <p:extLst>
      <p:ext uri="{BB962C8B-B14F-4D97-AF65-F5344CB8AC3E}">
        <p14:creationId xmlns:p14="http://schemas.microsoft.com/office/powerpoint/2010/main" val="972888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5" y="189129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.0012(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500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5" y="189129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0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86D82A-750E-742E-859E-737FE873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" y="1394730"/>
            <a:ext cx="5691611" cy="5081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821154" y="5463270"/>
            <a:ext cx="699976" cy="831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F3B2D4-0F5E-8CC9-1C19-9B2BC8D5B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25" y="2998603"/>
            <a:ext cx="2351030" cy="26543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E91B94-5821-BD55-E211-41C4DD21D767}"/>
              </a:ext>
            </a:extLst>
          </p:cNvPr>
          <p:cNvSpPr/>
          <p:nvPr/>
        </p:nvSpPr>
        <p:spPr>
          <a:xfrm>
            <a:off x="7830971" y="4325797"/>
            <a:ext cx="2351030" cy="411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52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336408" y="3231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(Linear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0F733-9620-0C66-30AB-0303AE8B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2356"/>
            <a:ext cx="7772400" cy="2232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2067E-309A-2792-6CD1-9F96152B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48" y="3732864"/>
            <a:ext cx="5809552" cy="168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852BF-3C50-2D23-E6C5-6ADF1170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78" y="3765834"/>
            <a:ext cx="5731253" cy="1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3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(Lasso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.0012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100</a:t>
                </a:r>
              </a:p>
              <a:p>
                <a:r>
                  <a:rPr lang="en-US" altLang="zh-TW" dirty="0"/>
                  <a:t>Number of Days: 500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0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12DB19E-DD99-75BD-0CFE-9976B328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41" y="1395513"/>
            <a:ext cx="5973746" cy="5304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567465" y="5462487"/>
            <a:ext cx="774790" cy="964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C15471-8E98-B669-1B8B-18B7EF84F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12" y="2748881"/>
            <a:ext cx="2855248" cy="32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Adj. Close PX of Components</a:t>
            </a:r>
            <a:endParaRPr lang="zh-TW" altLang="en-US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416334"/>
            <a:ext cx="6076950" cy="33528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4027" y="1407179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Interval: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Ranged from 2018/11/30 to 2023/07/20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764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(Lasso </a:t>
            </a:r>
            <a:r>
              <a:rPr lang="en-US" altLang="zh-TW" b="1" dirty="0" err="1">
                <a:latin typeface="+mn-lt"/>
              </a:rPr>
              <a:t>Regr</a:t>
            </a:r>
            <a:r>
              <a:rPr lang="en-US" altLang="zh-TW" b="1" dirty="0">
                <a:latin typeface="+mn-lt"/>
              </a:rPr>
              <a:t>.):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C069D-2BB6-BF9E-D6FE-6E7B4A1B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54" y="1456951"/>
            <a:ext cx="7772400" cy="2232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4BA77-666D-AE82-D916-0178AD25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3" y="3885568"/>
            <a:ext cx="5532271" cy="1597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ECD96-F037-7B34-A64C-3B866774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7277"/>
            <a:ext cx="5934393" cy="1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9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(CGR):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Mean Squared Error: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.0014(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𝑏𝑎𝑠𝑖𝑠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i="1" dirty="0"/>
              </a:p>
              <a:p>
                <a:r>
                  <a:rPr lang="en-US" altLang="zh-TW" i="1" dirty="0"/>
                  <a:t>Number of Features: </a:t>
                </a:r>
                <a:r>
                  <a:rPr lang="en-US" altLang="zh-TW" dirty="0"/>
                  <a:t>900</a:t>
                </a:r>
              </a:p>
              <a:p>
                <a:r>
                  <a:rPr lang="en-US" altLang="zh-TW" dirty="0"/>
                  <a:t>Number of Days: 100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04" y="1707313"/>
                <a:ext cx="4813070" cy="923330"/>
              </a:xfrm>
              <a:prstGeom prst="rect">
                <a:avLst/>
              </a:prstGeom>
              <a:blipFill>
                <a:blip r:embed="rId2"/>
                <a:stretch>
                  <a:fillRect l="-105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485D16-FD66-D584-4907-9D019CC8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0" y="1499011"/>
            <a:ext cx="5978517" cy="533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ADBA0-D1E9-BB72-1524-DBA1261DCD4A}"/>
              </a:ext>
            </a:extLst>
          </p:cNvPr>
          <p:cNvSpPr/>
          <p:nvPr/>
        </p:nvSpPr>
        <p:spPr>
          <a:xfrm>
            <a:off x="4027049" y="1707313"/>
            <a:ext cx="80935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FE9EF-99F7-436A-34BF-E43AD01F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55" y="2991276"/>
            <a:ext cx="2571367" cy="29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1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Numerical Results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(CGR): </a:t>
            </a:r>
            <a:endParaRPr lang="zh-TW" alt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D4B-A9CE-82C0-AA62-43AFA669E9A3}"/>
              </a:ext>
            </a:extLst>
          </p:cNvPr>
          <p:cNvSpPr txBox="1"/>
          <p:nvPr/>
        </p:nvSpPr>
        <p:spPr>
          <a:xfrm>
            <a:off x="1918000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E996-5E6E-CE2C-24F7-B36D8BDEF84E}"/>
              </a:ext>
            </a:extLst>
          </p:cNvPr>
          <p:cNvSpPr txBox="1"/>
          <p:nvPr/>
        </p:nvSpPr>
        <p:spPr>
          <a:xfrm>
            <a:off x="7882378" y="5672393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Cum. Residuals. </a:t>
            </a:r>
          </a:p>
        </p:txBody>
      </p:sp>
      <p:sp>
        <p:nvSpPr>
          <p:cNvPr id="3" name="AutoShape 2" descr="blob:vscode-webview://0mlq3iohnv33soprhufk1fltbq57156n8jpuvmtepiaeu27jjijm/53b021e2-39e9-4216-a552-ae918e0e857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C24E2-3C3C-B63C-2D79-3B93C822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224"/>
            <a:ext cx="7772400" cy="2232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38BAD-2D85-7A12-9B42-989920A0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2" y="3802463"/>
            <a:ext cx="5482550" cy="1571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FE171-2ECF-EE5E-EF47-A37ADC3EA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720" y="3741126"/>
            <a:ext cx="6016128" cy="17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4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Conclusion and Possible Amelioration</a:t>
            </a:r>
            <a:endParaRPr lang="zh-TW" altLang="en-US" sz="4800" b="1" i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40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sz="4400" b="1" dirty="0">
                <a:latin typeface="+mn-lt"/>
              </a:rPr>
              <a:t>Possible Amelioration</a:t>
            </a:r>
            <a:r>
              <a:rPr lang="en-US" altLang="zh-TW" b="1" dirty="0">
                <a:latin typeface="+mn-lt"/>
              </a:rPr>
              <a:t>: </a:t>
            </a:r>
            <a:endParaRPr lang="zh-TW" alt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495B0-9D57-80F8-D5B9-074E4D1C8891}"/>
              </a:ext>
            </a:extLst>
          </p:cNvPr>
          <p:cNvGrpSpPr/>
          <p:nvPr/>
        </p:nvGrpSpPr>
        <p:grpSpPr>
          <a:xfrm>
            <a:off x="1663436" y="1421287"/>
            <a:ext cx="8998131" cy="3714250"/>
            <a:chOff x="715884" y="1529353"/>
            <a:chExt cx="8998131" cy="3714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735D4B-A9CE-82C0-AA62-43AFA669E9A3}"/>
                </a:ext>
              </a:extLst>
            </p:cNvPr>
            <p:cNvSpPr txBox="1"/>
            <p:nvPr/>
          </p:nvSpPr>
          <p:spPr>
            <a:xfrm>
              <a:off x="715884" y="1529353"/>
              <a:ext cx="2021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Some obstacles……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E0E996-5E6E-CE2C-24F7-B36D8BDEF84E}"/>
                </a:ext>
              </a:extLst>
            </p:cNvPr>
            <p:cNvSpPr txBox="1"/>
            <p:nvPr/>
          </p:nvSpPr>
          <p:spPr>
            <a:xfrm>
              <a:off x="715884" y="3489046"/>
              <a:ext cx="2508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Possible Amelioration……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B7E5A1-34DC-7DA7-CADB-1CE82DC043CA}"/>
                </a:ext>
              </a:extLst>
            </p:cNvPr>
            <p:cNvSpPr txBox="1"/>
            <p:nvPr/>
          </p:nvSpPr>
          <p:spPr>
            <a:xfrm>
              <a:off x="2811879" y="2090057"/>
              <a:ext cx="5534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NaNs</a:t>
              </a:r>
              <a:r>
                <a:rPr lang="en-US" dirty="0"/>
                <a:t>. </a:t>
              </a:r>
              <a:r>
                <a:rPr lang="en-US" dirty="0" smtClean="0"/>
                <a:t>(Need to find the better way to deal with it!!)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Anomaly in Weights.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Calculation Capacity. ( 2</a:t>
              </a:r>
              <a:r>
                <a:rPr lang="en-US" baseline="30000" dirty="0"/>
                <a:t>963</a:t>
              </a:r>
              <a:r>
                <a:rPr lang="en-US" dirty="0"/>
                <a:t>-1 iterations)</a:t>
              </a:r>
              <a:r>
                <a:rPr lang="en-US" baseline="30000" dirty="0"/>
                <a:t> 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Some stocks are dominating the market.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E68B8D-934A-0F52-7EF6-D3668996C185}"/>
                </a:ext>
              </a:extLst>
            </p:cNvPr>
            <p:cNvSpPr txBox="1"/>
            <p:nvPr/>
          </p:nvSpPr>
          <p:spPr>
            <a:xfrm>
              <a:off x="2811878" y="4043274"/>
              <a:ext cx="69021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Divided by more sections. (not just Elec, BKI…)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Try other optimization technique (not just CGR).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 of Testing Dates.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Include the way of choosing the components into account.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標題 1"/>
              <p:cNvSpPr txBox="1">
                <a:spLocks/>
              </p:cNvSpPr>
              <p:nvPr/>
            </p:nvSpPr>
            <p:spPr>
              <a:xfrm>
                <a:off x="1113906" y="5119452"/>
                <a:ext cx="1026621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𝒄𝒐𝒎𝒑𝒐𝒏𝒆𝒏𝒕𝒔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TW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𝒅𝒂𝒚𝒔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𝑴𝒐𝒅𝒆𝒍</m:t>
                      </m:r>
                      <m:r>
                        <a:rPr lang="en-US" altLang="zh-TW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8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altLang="zh-TW" sz="28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𝑺𝒆𝒍𝒆𝒄𝒕𝒊𝒐𝒏</m:t>
                      </m:r>
                    </m:oMath>
                  </m:oMathPara>
                </a14:m>
                <a:endParaRPr lang="zh-TW" altLang="en-US" sz="28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6" y="5119452"/>
                <a:ext cx="10266218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193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+mn-lt"/>
              </a:rPr>
              <a:t>Conclusion (in basis points): </a:t>
            </a:r>
            <a:endParaRPr lang="zh-TW" altLang="en-US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13193"/>
              </p:ext>
            </p:extLst>
          </p:nvPr>
        </p:nvGraphicFramePr>
        <p:xfrm>
          <a:off x="374573" y="2164066"/>
          <a:ext cx="114134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227">
                  <a:extLst>
                    <a:ext uri="{9D8B030D-6E8A-4147-A177-3AD203B41FA5}">
                      <a16:colId xmlns:a16="http://schemas.microsoft.com/office/drawing/2014/main" val="2653116677"/>
                    </a:ext>
                  </a:extLst>
                </a:gridCol>
                <a:gridCol w="2588964">
                  <a:extLst>
                    <a:ext uri="{9D8B030D-6E8A-4147-A177-3AD203B41FA5}">
                      <a16:colId xmlns:a16="http://schemas.microsoft.com/office/drawing/2014/main" val="3096910316"/>
                    </a:ext>
                  </a:extLst>
                </a:gridCol>
                <a:gridCol w="2368626">
                  <a:extLst>
                    <a:ext uri="{9D8B030D-6E8A-4147-A177-3AD203B41FA5}">
                      <a16:colId xmlns:a16="http://schemas.microsoft.com/office/drawing/2014/main" val="3504695960"/>
                    </a:ext>
                  </a:extLst>
                </a:gridCol>
                <a:gridCol w="2368627">
                  <a:extLst>
                    <a:ext uri="{9D8B030D-6E8A-4147-A177-3AD203B41FA5}">
                      <a16:colId xmlns:a16="http://schemas.microsoft.com/office/drawing/2014/main" val="2215027463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751721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/>
                        <a:t>MSE</a:t>
                      </a:r>
                      <a:endParaRPr lang="zh-TW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by Weights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</a:t>
                      </a:r>
                      <a:r>
                        <a:rPr lang="en-US" altLang="zh-TW" baseline="0" dirty="0"/>
                        <a:t> by Shape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 by Importance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Importance and Shape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9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Benchmark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0.0014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65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Linear </a:t>
                      </a:r>
                      <a:r>
                        <a:rPr lang="en-US" altLang="zh-TW" dirty="0" err="1"/>
                        <a:t>Regr</a:t>
                      </a:r>
                      <a:r>
                        <a:rPr lang="en-US" altLang="zh-TW" dirty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4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Lasso </a:t>
                      </a:r>
                      <a:r>
                        <a:rPr lang="en-US" altLang="zh-TW" dirty="0" err="1"/>
                        <a:t>Regr</a:t>
                      </a:r>
                      <a:r>
                        <a:rPr lang="en-US" altLang="zh-TW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1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CGR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0.0014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6516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37210" y="1707313"/>
            <a:ext cx="31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/>
              <a:t>With best parameters……</a:t>
            </a:r>
            <a:endParaRPr lang="zh-TW" altLang="en-US" i="1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75176"/>
              </p:ext>
            </p:extLst>
          </p:nvPr>
        </p:nvGraphicFramePr>
        <p:xfrm>
          <a:off x="374573" y="4374928"/>
          <a:ext cx="11413475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868">
                  <a:extLst>
                    <a:ext uri="{9D8B030D-6E8A-4147-A177-3AD203B41FA5}">
                      <a16:colId xmlns:a16="http://schemas.microsoft.com/office/drawing/2014/main" val="2653116677"/>
                    </a:ext>
                  </a:extLst>
                </a:gridCol>
                <a:gridCol w="2060154">
                  <a:extLst>
                    <a:ext uri="{9D8B030D-6E8A-4147-A177-3AD203B41FA5}">
                      <a16:colId xmlns:a16="http://schemas.microsoft.com/office/drawing/2014/main" val="3096910316"/>
                    </a:ext>
                  </a:extLst>
                </a:gridCol>
                <a:gridCol w="2203374">
                  <a:extLst>
                    <a:ext uri="{9D8B030D-6E8A-4147-A177-3AD203B41FA5}">
                      <a16:colId xmlns:a16="http://schemas.microsoft.com/office/drawing/2014/main" val="3504695960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2215027463"/>
                    </a:ext>
                  </a:extLst>
                </a:gridCol>
                <a:gridCol w="2644048">
                  <a:extLst>
                    <a:ext uri="{9D8B030D-6E8A-4147-A177-3AD203B41FA5}">
                      <a16:colId xmlns:a16="http://schemas.microsoft.com/office/drawing/2014/main" val="2672350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/>
                        <a:t>Max |Residual|</a:t>
                      </a:r>
                      <a:endParaRPr lang="zh-TW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by Weights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</a:t>
                      </a:r>
                      <a:r>
                        <a:rPr lang="en-US" altLang="zh-TW" baseline="0" dirty="0"/>
                        <a:t> by Shape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Select by Importance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Importance and Shape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9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Benchmark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3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Linear </a:t>
                      </a:r>
                      <a:r>
                        <a:rPr lang="en-US" altLang="zh-TW" dirty="0" err="1"/>
                        <a:t>Regr</a:t>
                      </a:r>
                      <a:r>
                        <a:rPr lang="en-US" altLang="zh-TW" dirty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4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Lasso </a:t>
                      </a:r>
                      <a:r>
                        <a:rPr lang="en-US" altLang="zh-TW" dirty="0" err="1"/>
                        <a:t>Regr</a:t>
                      </a:r>
                      <a:r>
                        <a:rPr lang="en-US" altLang="zh-TW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9.9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1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CGR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6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54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72440" y="381750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+mn-lt"/>
              </a:rPr>
              <a:t>Conclusion: </a:t>
            </a:r>
            <a:endParaRPr lang="zh-TW" altLang="en-US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1885604" y="2676698"/>
            <a:ext cx="9102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Have to find the way to deal with </a:t>
            </a:r>
            <a:r>
              <a:rPr lang="en-US" altLang="zh-TW" dirty="0" err="1" smtClean="0"/>
              <a:t>NaNs</a:t>
            </a:r>
            <a:r>
              <a:rPr lang="en-US" altLang="zh-TW" dirty="0" smtClean="0"/>
              <a:t> better!!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Results of regression is not reasonable due to our approaches of dealing with </a:t>
            </a:r>
            <a:r>
              <a:rPr lang="en-US" altLang="zh-TW" dirty="0" err="1" smtClean="0"/>
              <a:t>NaNs</a:t>
            </a:r>
            <a:r>
              <a:rPr lang="en-US" altLang="zh-TW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CGR based on initial weighting might be the best and the most reasonable way for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Choosing the features based on the Importance rather than weights has better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To divide into sections can as well perform better than not to.  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538" y="5833327"/>
            <a:ext cx="1343401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Weights of Components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4027" y="1407179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Interval: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Ranged from 2018/12/03 to 2023/07/20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27" y="2363958"/>
            <a:ext cx="6919624" cy="297281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420792" y="3527198"/>
            <a:ext cx="305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P.S. This should be adjusted to sum-up to 100%.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2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587" y="3103447"/>
            <a:ext cx="11742820" cy="900111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lt"/>
              </a:rPr>
              <a:t>Methods Review</a:t>
            </a:r>
            <a:endParaRPr lang="zh-TW" altLang="en-US" sz="4800" b="1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2" y="1573521"/>
            <a:ext cx="2149251" cy="1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0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1617</Words>
  <Application>Microsoft Office PowerPoint</Application>
  <PresentationFormat>寬螢幕</PresentationFormat>
  <Paragraphs>314</Paragraphs>
  <Slides>76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3" baseType="lpstr">
      <vt:lpstr>Al Bayan Plain</vt:lpstr>
      <vt:lpstr>新細明體</vt:lpstr>
      <vt:lpstr>Arial</vt:lpstr>
      <vt:lpstr>Calibri</vt:lpstr>
      <vt:lpstr>Calibri Light</vt:lpstr>
      <vt:lpstr>Cambria Math</vt:lpstr>
      <vt:lpstr>Office 佈景主題</vt:lpstr>
      <vt:lpstr>Replication of TW Total Return Index</vt:lpstr>
      <vt:lpstr>Problem Formulation</vt:lpstr>
      <vt:lpstr>Problem Formulation: </vt:lpstr>
      <vt:lpstr>Problem Formulation:</vt:lpstr>
      <vt:lpstr>Problem Formulation:</vt:lpstr>
      <vt:lpstr>Dataset Overview</vt:lpstr>
      <vt:lpstr>Adj. Close PX of Components</vt:lpstr>
      <vt:lpstr>Weights of Components</vt:lpstr>
      <vt:lpstr>Methods Review</vt:lpstr>
      <vt:lpstr>Linear Regression</vt:lpstr>
      <vt:lpstr>Lasso Regression</vt:lpstr>
      <vt:lpstr>Conjugate Gradient Research</vt:lpstr>
      <vt:lpstr>Data Handling – Dealing with NaNs</vt:lpstr>
      <vt:lpstr>let… N_components= 700 N_days= 800 (days)</vt:lpstr>
      <vt:lpstr>Step 1: Get Latest 700 x 800 daily data</vt:lpstr>
      <vt:lpstr>Tips: How to deal with NaNs? </vt:lpstr>
      <vt:lpstr>Tips: How much data we need? : </vt:lpstr>
      <vt:lpstr>Step 2: Get Daily Return</vt:lpstr>
      <vt:lpstr>Step 3: Get Total Return Idx. </vt:lpstr>
      <vt:lpstr>Step 4: Deal with Unlisted Components</vt:lpstr>
      <vt:lpstr>Data Handling – Dealing with Unlisted</vt:lpstr>
      <vt:lpstr>Step 1: Deal with Unlisted Components</vt:lpstr>
      <vt:lpstr>Step 1: Deal with Unlisted Components(cont.)</vt:lpstr>
      <vt:lpstr>Step 2: Fit and Adjust</vt:lpstr>
      <vt:lpstr>Step 3: Comparison</vt:lpstr>
      <vt:lpstr>Experiment</vt:lpstr>
      <vt:lpstr>N_components×N_days×Methodology</vt:lpstr>
      <vt:lpstr>N_components = [100, 300, 500, 700, 900, 963] N_days=[100, 200, 300, 400, 500] Methodology=Linear Reg, Lasso, CGR</vt:lpstr>
      <vt:lpstr>Method 1: Linear Reg.</vt:lpstr>
      <vt:lpstr>Numerical Results: </vt:lpstr>
      <vt:lpstr>Numerical Results: </vt:lpstr>
      <vt:lpstr>Method 2: Lasso Reg.</vt:lpstr>
      <vt:lpstr>Numerical Results: </vt:lpstr>
      <vt:lpstr>Numerical Results: </vt:lpstr>
      <vt:lpstr>Method 3: Conjugate Gradient Research</vt:lpstr>
      <vt:lpstr>Numerical Results: </vt:lpstr>
      <vt:lpstr>Numerical Results: </vt:lpstr>
      <vt:lpstr>Inspection</vt:lpstr>
      <vt:lpstr>Anomalies in Residuals: </vt:lpstr>
      <vt:lpstr>Anomalies in Residuals: </vt:lpstr>
      <vt:lpstr>Look into TSMC, FBN and FPCC: </vt:lpstr>
      <vt:lpstr>Look into Elec, BKI and NEF idx: </vt:lpstr>
      <vt:lpstr>Big Mistake!!! </vt:lpstr>
      <vt:lpstr>Selection of Components</vt:lpstr>
      <vt:lpstr>Selection Method 1: Replicate the Shape </vt:lpstr>
      <vt:lpstr>Chosen by Weight VS Chosen by Amount: </vt:lpstr>
      <vt:lpstr>Chosen by Weight VS Chosen by Amount: </vt:lpstr>
      <vt:lpstr>New replication approaches! </vt:lpstr>
      <vt:lpstr>Numerical Results (Linear Regr.): </vt:lpstr>
      <vt:lpstr>Numerical Results (Linear Regr.): </vt:lpstr>
      <vt:lpstr>Numerical Results (Lasso): </vt:lpstr>
      <vt:lpstr>Numerical Results (Lasso): </vt:lpstr>
      <vt:lpstr>Numerical Results (CGR): </vt:lpstr>
      <vt:lpstr>Numerical Results (CGR): </vt:lpstr>
      <vt:lpstr>Comparison: </vt:lpstr>
      <vt:lpstr>Selection Method 2:  Random Forest Feature Importance</vt:lpstr>
      <vt:lpstr>Random Forest Feature Importance: </vt:lpstr>
      <vt:lpstr>Importance of Components: </vt:lpstr>
      <vt:lpstr>Numerical Results (Linear Regr.): </vt:lpstr>
      <vt:lpstr>Numerical Results (Linear Regr.): </vt:lpstr>
      <vt:lpstr>Numerical Results (Lasso Regr.): </vt:lpstr>
      <vt:lpstr>Numerical Results (Lasso Regr.): </vt:lpstr>
      <vt:lpstr>Numerical Results (CGR): </vt:lpstr>
      <vt:lpstr>Numerical Results (CGR): </vt:lpstr>
      <vt:lpstr>Selection Method 3:  Feature Importance with Shape</vt:lpstr>
      <vt:lpstr>Importance of Components of each Division: </vt:lpstr>
      <vt:lpstr>Numerical Results (Linear Regr.): </vt:lpstr>
      <vt:lpstr>Numerical Results (Linear Regr.): </vt:lpstr>
      <vt:lpstr>Numerical Results (Lasso Regr.): </vt:lpstr>
      <vt:lpstr>Numerical Results (Lasso Regr.): </vt:lpstr>
      <vt:lpstr>Numerical Results (CGR): </vt:lpstr>
      <vt:lpstr>Numerical Results (CGR): </vt:lpstr>
      <vt:lpstr>Conclusion and Possible Amelioration</vt:lpstr>
      <vt:lpstr>Possible Amelioration: </vt:lpstr>
      <vt:lpstr>Conclusion (in basis points): 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Replication of TW Total Return Index</dc:title>
  <dc:creator>廖于慶自營部期貨自營處</dc:creator>
  <cp:lastModifiedBy>吳箏自營部期貨自營處</cp:lastModifiedBy>
  <cp:revision>37</cp:revision>
  <dcterms:created xsi:type="dcterms:W3CDTF">2023-07-28T07:11:29Z</dcterms:created>
  <dcterms:modified xsi:type="dcterms:W3CDTF">2023-08-01T04:25:56Z</dcterms:modified>
</cp:coreProperties>
</file>